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0" r:id="rId2"/>
    <p:sldId id="257" r:id="rId3"/>
    <p:sldId id="321" r:id="rId4"/>
    <p:sldId id="259" r:id="rId5"/>
    <p:sldId id="1005" r:id="rId6"/>
    <p:sldId id="289" r:id="rId7"/>
    <p:sldId id="1025" r:id="rId8"/>
    <p:sldId id="1048" r:id="rId9"/>
    <p:sldId id="1049" r:id="rId10"/>
    <p:sldId id="1050" r:id="rId11"/>
    <p:sldId id="1051" r:id="rId12"/>
    <p:sldId id="290" r:id="rId13"/>
    <p:sldId id="1052" r:id="rId14"/>
    <p:sldId id="1053" r:id="rId15"/>
    <p:sldId id="1054" r:id="rId16"/>
    <p:sldId id="1055" r:id="rId17"/>
    <p:sldId id="1056" r:id="rId18"/>
    <p:sldId id="1057" r:id="rId19"/>
    <p:sldId id="1058" r:id="rId20"/>
    <p:sldId id="1059" r:id="rId21"/>
    <p:sldId id="1060" r:id="rId22"/>
    <p:sldId id="1061" r:id="rId23"/>
    <p:sldId id="1062" r:id="rId24"/>
    <p:sldId id="291" r:id="rId25"/>
    <p:sldId id="1063" r:id="rId26"/>
    <p:sldId id="1064" r:id="rId27"/>
    <p:sldId id="325" r:id="rId28"/>
    <p:sldId id="1026" r:id="rId29"/>
    <p:sldId id="1071" r:id="rId30"/>
    <p:sldId id="1065" r:id="rId31"/>
    <p:sldId id="1066" r:id="rId32"/>
    <p:sldId id="1067" r:id="rId33"/>
    <p:sldId id="1068" r:id="rId34"/>
    <p:sldId id="1069" r:id="rId35"/>
    <p:sldId id="1070" r:id="rId36"/>
    <p:sldId id="1003" r:id="rId37"/>
    <p:sldId id="1047" r:id="rId38"/>
    <p:sldId id="30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EF"/>
    <a:srgbClr val="FDE9D8"/>
    <a:srgbClr val="DDDDDC"/>
    <a:srgbClr val="FFFFFF"/>
    <a:srgbClr val="0070C0"/>
    <a:srgbClr val="CBD5E8"/>
    <a:srgbClr val="E7EBF4"/>
    <a:srgbClr val="00B0F0"/>
    <a:srgbClr val="709AC2"/>
    <a:srgbClr val="D0E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autoAdjust="0"/>
    <p:restoredTop sz="94414" autoAdjust="0"/>
  </p:normalViewPr>
  <p:slideViewPr>
    <p:cSldViewPr snapToGrid="0">
      <p:cViewPr varScale="1">
        <p:scale>
          <a:sx n="77" d="100"/>
          <a:sy n="77" d="100"/>
        </p:scale>
        <p:origin x="1027" y="58"/>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a:t>
            </a:fld>
            <a:endParaRPr lang="zh-CN" altLang="en-US"/>
          </a:p>
        </p:txBody>
      </p:sp>
    </p:spTree>
    <p:extLst>
      <p:ext uri="{BB962C8B-B14F-4D97-AF65-F5344CB8AC3E}">
        <p14:creationId xmlns:p14="http://schemas.microsoft.com/office/powerpoint/2010/main" val="190445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25</a:t>
            </a:fld>
            <a:endParaRPr lang="zh-CN" altLang="en-US"/>
          </a:p>
        </p:txBody>
      </p:sp>
    </p:spTree>
    <p:extLst>
      <p:ext uri="{BB962C8B-B14F-4D97-AF65-F5344CB8AC3E}">
        <p14:creationId xmlns:p14="http://schemas.microsoft.com/office/powerpoint/2010/main" val="237956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26</a:t>
            </a:fld>
            <a:endParaRPr lang="zh-CN" altLang="en-US"/>
          </a:p>
        </p:txBody>
      </p:sp>
    </p:spTree>
    <p:extLst>
      <p:ext uri="{BB962C8B-B14F-4D97-AF65-F5344CB8AC3E}">
        <p14:creationId xmlns:p14="http://schemas.microsoft.com/office/powerpoint/2010/main" val="198478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33</a:t>
            </a:fld>
            <a:endParaRPr lang="zh-CN" altLang="en-US"/>
          </a:p>
        </p:txBody>
      </p:sp>
    </p:spTree>
    <p:extLst>
      <p:ext uri="{BB962C8B-B14F-4D97-AF65-F5344CB8AC3E}">
        <p14:creationId xmlns:p14="http://schemas.microsoft.com/office/powerpoint/2010/main" val="22609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36</a:t>
            </a:fld>
            <a:endParaRPr lang="zh-CN" altLang="en-US"/>
          </a:p>
        </p:txBody>
      </p:sp>
    </p:spTree>
    <p:extLst>
      <p:ext uri="{BB962C8B-B14F-4D97-AF65-F5344CB8AC3E}">
        <p14:creationId xmlns:p14="http://schemas.microsoft.com/office/powerpoint/2010/main" val="196510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37</a:t>
            </a:fld>
            <a:endParaRPr lang="zh-CN" altLang="en-US"/>
          </a:p>
        </p:txBody>
      </p:sp>
    </p:spTree>
    <p:extLst>
      <p:ext uri="{BB962C8B-B14F-4D97-AF65-F5344CB8AC3E}">
        <p14:creationId xmlns:p14="http://schemas.microsoft.com/office/powerpoint/2010/main" val="393777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a:t>
            </a:fld>
            <a:endParaRPr lang="zh-CN" altLang="en-US"/>
          </a:p>
        </p:txBody>
      </p:sp>
    </p:spTree>
    <p:extLst>
      <p:ext uri="{BB962C8B-B14F-4D97-AF65-F5344CB8AC3E}">
        <p14:creationId xmlns:p14="http://schemas.microsoft.com/office/powerpoint/2010/main" val="237099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6</a:t>
            </a:fld>
            <a:endParaRPr lang="zh-CN" altLang="en-US"/>
          </a:p>
        </p:txBody>
      </p:sp>
    </p:spTree>
    <p:extLst>
      <p:ext uri="{BB962C8B-B14F-4D97-AF65-F5344CB8AC3E}">
        <p14:creationId xmlns:p14="http://schemas.microsoft.com/office/powerpoint/2010/main" val="135050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18</a:t>
            </a:fld>
            <a:endParaRPr lang="zh-CN" altLang="en-US"/>
          </a:p>
        </p:txBody>
      </p:sp>
    </p:spTree>
    <p:extLst>
      <p:ext uri="{BB962C8B-B14F-4D97-AF65-F5344CB8AC3E}">
        <p14:creationId xmlns:p14="http://schemas.microsoft.com/office/powerpoint/2010/main" val="53866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19</a:t>
            </a:fld>
            <a:endParaRPr lang="zh-CN" altLang="en-US"/>
          </a:p>
        </p:txBody>
      </p:sp>
    </p:spTree>
    <p:extLst>
      <p:ext uri="{BB962C8B-B14F-4D97-AF65-F5344CB8AC3E}">
        <p14:creationId xmlns:p14="http://schemas.microsoft.com/office/powerpoint/2010/main" val="338585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20</a:t>
            </a:fld>
            <a:endParaRPr lang="zh-CN" altLang="en-US"/>
          </a:p>
        </p:txBody>
      </p:sp>
    </p:spTree>
    <p:extLst>
      <p:ext uri="{BB962C8B-B14F-4D97-AF65-F5344CB8AC3E}">
        <p14:creationId xmlns:p14="http://schemas.microsoft.com/office/powerpoint/2010/main" val="16533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21</a:t>
            </a:fld>
            <a:endParaRPr lang="zh-CN" altLang="en-US"/>
          </a:p>
        </p:txBody>
      </p:sp>
    </p:spTree>
    <p:extLst>
      <p:ext uri="{BB962C8B-B14F-4D97-AF65-F5344CB8AC3E}">
        <p14:creationId xmlns:p14="http://schemas.microsoft.com/office/powerpoint/2010/main" val="183910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22</a:t>
            </a:fld>
            <a:endParaRPr lang="zh-CN" altLang="en-US"/>
          </a:p>
        </p:txBody>
      </p:sp>
    </p:spTree>
    <p:extLst>
      <p:ext uri="{BB962C8B-B14F-4D97-AF65-F5344CB8AC3E}">
        <p14:creationId xmlns:p14="http://schemas.microsoft.com/office/powerpoint/2010/main" val="1369850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563091-C114-4F9A-BB77-18C7C23C50BB}" type="slidenum">
              <a:rPr lang="zh-CN" altLang="en-US" smtClean="0"/>
              <a:t>23</a:t>
            </a:fld>
            <a:endParaRPr lang="zh-CN" altLang="en-US"/>
          </a:p>
        </p:txBody>
      </p:sp>
    </p:spTree>
    <p:extLst>
      <p:ext uri="{BB962C8B-B14F-4D97-AF65-F5344CB8AC3E}">
        <p14:creationId xmlns:p14="http://schemas.microsoft.com/office/powerpoint/2010/main" val="418545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使用</a:t>
            </a:r>
            <a:r>
              <a:rPr lang="en-US" altLang="zh-CN" sz="3600" b="1" dirty="0">
                <a:latin typeface="微软雅黑" panose="020B0503020204020204" pitchFamily="34" charset="-122"/>
                <a:ea typeface="微软雅黑" panose="020B0503020204020204" pitchFamily="34" charset="-122"/>
              </a:rPr>
              <a:t>iptables</a:t>
            </a:r>
            <a:r>
              <a:rPr lang="zh-CN" altLang="en-US" sz="3600" b="1" dirty="0">
                <a:latin typeface="微软雅黑" panose="020B0503020204020204" pitchFamily="34" charset="-122"/>
                <a:ea typeface="微软雅黑" panose="020B0503020204020204" pitchFamily="34" charset="-122"/>
              </a:rPr>
              <a:t>与</a:t>
            </a:r>
            <a:r>
              <a:rPr lang="en-US" altLang="zh-CN" sz="3600" b="1" dirty="0" err="1">
                <a:latin typeface="微软雅黑" panose="020B0503020204020204" pitchFamily="34" charset="-122"/>
                <a:ea typeface="微软雅黑" panose="020B0503020204020204" pitchFamily="34" charset="-122"/>
              </a:rPr>
              <a:t>firewalld</a:t>
            </a:r>
            <a:r>
              <a:rPr lang="zh-CN" altLang="en-US" sz="3600" b="1" dirty="0">
                <a:latin typeface="微软雅黑" panose="020B0503020204020204" pitchFamily="34" charset="-122"/>
                <a:ea typeface="微软雅黑" panose="020B0503020204020204" pitchFamily="34" charset="-122"/>
              </a:rPr>
              <a:t>防火墙</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C5711A2-A32A-4919-AC7D-EBC728CB3C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4231429"/>
          </a:xfrm>
          <a:prstGeom prst="rect">
            <a:avLst/>
          </a:prstGeom>
        </p:spPr>
      </p:pic>
      <p:pic>
        <p:nvPicPr>
          <p:cNvPr id="9" name="图片 8">
            <a:extLst>
              <a:ext uri="{FF2B5EF4-FFF2-40B4-BE49-F238E27FC236}">
                <a16:creationId xmlns:a16="http://schemas.microsoft.com/office/drawing/2014/main" id="{AC8367C3-924D-4AF3-B11F-F57CD0205B1D}"/>
              </a:ext>
            </a:extLst>
          </p:cNvPr>
          <p:cNvPicPr>
            <a:picLocks noChangeAspect="1"/>
          </p:cNvPicPr>
          <p:nvPr/>
        </p:nvPicPr>
        <p:blipFill>
          <a:blip r:embed="rId4" cstate="print">
            <a:extLst>
              <a:ext uri="{28A0092B-C50C-407E-A947-70E740481C1C}">
                <a14:useLocalDpi xmlns:a14="http://schemas.microsoft.com/office/drawing/2010/main" val="0"/>
              </a:ext>
            </a:extLst>
          </a:blip>
          <a:srcRect l="21654" r="21654"/>
          <a:stretch/>
        </p:blipFill>
        <p:spPr>
          <a:xfrm>
            <a:off x="5162184" y="3304909"/>
            <a:ext cx="1867632" cy="1853040"/>
          </a:xfrm>
          <a:prstGeom prst="ellipse">
            <a:avLst/>
          </a:prstGeom>
        </p:spPr>
      </p:pic>
    </p:spTree>
    <p:extLst>
      <p:ext uri="{BB962C8B-B14F-4D97-AF65-F5344CB8AC3E}">
        <p14:creationId xmlns:p14="http://schemas.microsoft.com/office/powerpoint/2010/main" val="30881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Iptables—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基本的命令参数</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a:extLst>
              <a:ext uri="{FF2B5EF4-FFF2-40B4-BE49-F238E27FC236}">
                <a16:creationId xmlns:a16="http://schemas.microsoft.com/office/drawing/2014/main" id="{23ACBF37-4B64-42C5-B90E-B10D6C4B691F}"/>
              </a:ext>
            </a:extLst>
          </p:cNvPr>
          <p:cNvCxnSpPr>
            <a:cxnSpLocks/>
          </p:cNvCxnSpPr>
          <p:nvPr/>
        </p:nvCxnSpPr>
        <p:spPr>
          <a:xfrm>
            <a:off x="1979931" y="2238936"/>
            <a:ext cx="2763062"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46D5552-F5C0-4C39-9473-5F2D7C359F16}"/>
              </a:ext>
            </a:extLst>
          </p:cNvPr>
          <p:cNvSpPr txBox="1"/>
          <p:nvPr/>
        </p:nvSpPr>
        <p:spPr>
          <a:xfrm>
            <a:off x="1901992" y="1682133"/>
            <a:ext cx="2999232"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实验</a:t>
            </a:r>
            <a:r>
              <a:rPr lang="en-US" altLang="zh-CN" sz="2400" b="1" dirty="0">
                <a:solidFill>
                  <a:schemeClr val="accent1"/>
                </a:solidFill>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E9E832D8-0A4D-4BDD-9429-8782294361AF}"/>
              </a:ext>
            </a:extLst>
          </p:cNvPr>
          <p:cNvSpPr txBox="1"/>
          <p:nvPr/>
        </p:nvSpPr>
        <p:spPr>
          <a:xfrm>
            <a:off x="1979931" y="2249664"/>
            <a:ext cx="2763061" cy="1099468"/>
          </a:xfrm>
          <a:prstGeom prst="rect">
            <a:avLst/>
          </a:prstGeom>
          <a:noFill/>
        </p:spPr>
        <p:txBody>
          <a:bodyPr wrap="square" rtlCol="0">
            <a:spAutoFit/>
          </a:bodyPr>
          <a:lstStyle/>
          <a:p>
            <a:pPr indent="457200" algn="just">
              <a:lnSpc>
                <a:spcPct val="125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iptables</a:t>
            </a:r>
            <a:r>
              <a:rPr lang="zh-CN" altLang="en-US" dirty="0">
                <a:latin typeface="微软雅黑" panose="020B0503020204020204" pitchFamily="34" charset="-122"/>
                <a:ea typeface="微软雅黑" panose="020B0503020204020204" pitchFamily="34" charset="-122"/>
              </a:rPr>
              <a:t>命令后添加</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参数查看已有的防火墙规则链。</a:t>
            </a:r>
          </a:p>
        </p:txBody>
      </p:sp>
      <p:cxnSp>
        <p:nvCxnSpPr>
          <p:cNvPr id="23" name="直接连接符 22">
            <a:extLst>
              <a:ext uri="{FF2B5EF4-FFF2-40B4-BE49-F238E27FC236}">
                <a16:creationId xmlns:a16="http://schemas.microsoft.com/office/drawing/2014/main" id="{4786A14D-9AD3-4291-8A9D-B98E58269B25}"/>
              </a:ext>
            </a:extLst>
          </p:cNvPr>
          <p:cNvCxnSpPr>
            <a:cxnSpLocks/>
          </p:cNvCxnSpPr>
          <p:nvPr/>
        </p:nvCxnSpPr>
        <p:spPr>
          <a:xfrm>
            <a:off x="7426916" y="2228133"/>
            <a:ext cx="27648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6259D16-B9B2-4598-97A9-359CEE7E69D0}"/>
              </a:ext>
            </a:extLst>
          </p:cNvPr>
          <p:cNvSpPr txBox="1"/>
          <p:nvPr/>
        </p:nvSpPr>
        <p:spPr>
          <a:xfrm>
            <a:off x="7436563" y="1711737"/>
            <a:ext cx="2999232" cy="461665"/>
          </a:xfrm>
          <a:prstGeom prst="rect">
            <a:avLst/>
          </a:prstGeom>
          <a:noFill/>
        </p:spPr>
        <p:txBody>
          <a:bodyPr wrap="square" rtlCol="0">
            <a:spAutoFit/>
          </a:bodyPr>
          <a:lstStyle/>
          <a:p>
            <a:pPr algn="just"/>
            <a:r>
              <a:rPr lang="zh-CN" altLang="en-US" sz="2400" b="1" dirty="0">
                <a:solidFill>
                  <a:schemeClr val="accent1"/>
                </a:solidFill>
                <a:latin typeface="微软雅黑" panose="020B0503020204020204" pitchFamily="34" charset="-122"/>
                <a:ea typeface="微软雅黑" panose="020B0503020204020204" pitchFamily="34" charset="-122"/>
              </a:rPr>
              <a:t>实验</a:t>
            </a:r>
            <a:r>
              <a:rPr lang="en-US" altLang="zh-CN" sz="2400" b="1" dirty="0">
                <a:solidFill>
                  <a:schemeClr val="accent1"/>
                </a:solidFill>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194034-9672-46CF-80E2-714E7E59B29B}"/>
              </a:ext>
            </a:extLst>
          </p:cNvPr>
          <p:cNvSpPr txBox="1"/>
          <p:nvPr/>
        </p:nvSpPr>
        <p:spPr>
          <a:xfrm>
            <a:off x="7426917" y="2238861"/>
            <a:ext cx="2763062" cy="109946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dirty="0"/>
              <a:t>在</a:t>
            </a:r>
            <a:r>
              <a:rPr lang="en-US" altLang="zh-CN" dirty="0"/>
              <a:t>iptables</a:t>
            </a:r>
            <a:r>
              <a:rPr lang="zh-CN" altLang="en-US" dirty="0"/>
              <a:t>命令后添加</a:t>
            </a:r>
            <a:r>
              <a:rPr lang="en-US" altLang="zh-CN" dirty="0"/>
              <a:t>-F</a:t>
            </a:r>
            <a:r>
              <a:rPr lang="zh-CN" altLang="en-US" dirty="0"/>
              <a:t>参数清空已有的防火墙规则链。</a:t>
            </a:r>
          </a:p>
        </p:txBody>
      </p:sp>
      <p:cxnSp>
        <p:nvCxnSpPr>
          <p:cNvPr id="26" name="直接连接符 25">
            <a:extLst>
              <a:ext uri="{FF2B5EF4-FFF2-40B4-BE49-F238E27FC236}">
                <a16:creationId xmlns:a16="http://schemas.microsoft.com/office/drawing/2014/main" id="{FA04F721-320D-43A7-A589-F8A6BCADA294}"/>
              </a:ext>
            </a:extLst>
          </p:cNvPr>
          <p:cNvCxnSpPr>
            <a:cxnSpLocks/>
          </p:cNvCxnSpPr>
          <p:nvPr/>
        </p:nvCxnSpPr>
        <p:spPr>
          <a:xfrm>
            <a:off x="1979931" y="4730452"/>
            <a:ext cx="2763061"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0E629A4-4476-4915-8C42-C25E080740D0}"/>
              </a:ext>
            </a:extLst>
          </p:cNvPr>
          <p:cNvSpPr txBox="1"/>
          <p:nvPr/>
        </p:nvSpPr>
        <p:spPr>
          <a:xfrm>
            <a:off x="1901992" y="4195959"/>
            <a:ext cx="2999232"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实验</a:t>
            </a:r>
            <a:r>
              <a:rPr lang="en-US" altLang="zh-CN" sz="2400" b="1" dirty="0">
                <a:solidFill>
                  <a:schemeClr val="accent1"/>
                </a:solidFill>
                <a:latin typeface="微软雅黑" panose="020B0503020204020204" pitchFamily="34" charset="-122"/>
                <a:ea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EB41E85A-1DC3-43EB-8BFE-5030D40E9A7A}"/>
              </a:ext>
            </a:extLst>
          </p:cNvPr>
          <p:cNvSpPr txBox="1"/>
          <p:nvPr/>
        </p:nvSpPr>
        <p:spPr>
          <a:xfrm>
            <a:off x="1901992" y="4711814"/>
            <a:ext cx="2841000" cy="753220"/>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dirty="0"/>
              <a:t>把</a:t>
            </a:r>
            <a:r>
              <a:rPr lang="en-US" altLang="zh-CN" dirty="0"/>
              <a:t>INPUT</a:t>
            </a:r>
            <a:r>
              <a:rPr lang="zh-CN" altLang="en-US" dirty="0"/>
              <a:t>规则链的默认策略设置为拒绝。</a:t>
            </a:r>
          </a:p>
        </p:txBody>
      </p:sp>
      <p:cxnSp>
        <p:nvCxnSpPr>
          <p:cNvPr id="29" name="直接连接符 28">
            <a:extLst>
              <a:ext uri="{FF2B5EF4-FFF2-40B4-BE49-F238E27FC236}">
                <a16:creationId xmlns:a16="http://schemas.microsoft.com/office/drawing/2014/main" id="{79D8F9F9-576E-429B-995E-A80EB37E9487}"/>
              </a:ext>
            </a:extLst>
          </p:cNvPr>
          <p:cNvCxnSpPr/>
          <p:nvPr/>
        </p:nvCxnSpPr>
        <p:spPr>
          <a:xfrm>
            <a:off x="7426919" y="4689597"/>
            <a:ext cx="27648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B7636C6-9175-45B6-83E6-2A2999025D1D}"/>
              </a:ext>
            </a:extLst>
          </p:cNvPr>
          <p:cNvSpPr txBox="1"/>
          <p:nvPr/>
        </p:nvSpPr>
        <p:spPr>
          <a:xfrm>
            <a:off x="7436565" y="4147739"/>
            <a:ext cx="2999232"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实验</a:t>
            </a:r>
            <a:r>
              <a:rPr lang="en-US" altLang="zh-CN" sz="2400" b="1" dirty="0">
                <a:solidFill>
                  <a:schemeClr val="accent1"/>
                </a:solidFill>
                <a:latin typeface="微软雅黑" panose="020B0503020204020204" pitchFamily="34" charset="-122"/>
                <a:ea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4BBF3082-D75A-4591-8C74-88902D2012B7}"/>
              </a:ext>
            </a:extLst>
          </p:cNvPr>
          <p:cNvSpPr txBox="1"/>
          <p:nvPr/>
        </p:nvSpPr>
        <p:spPr>
          <a:xfrm>
            <a:off x="7426918" y="4670959"/>
            <a:ext cx="2763061" cy="109946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pPr algn="just"/>
            <a:r>
              <a:rPr lang="zh-CN" altLang="en-US" dirty="0"/>
              <a:t>向</a:t>
            </a:r>
            <a:r>
              <a:rPr lang="en-US" altLang="zh-CN" dirty="0"/>
              <a:t>INPUT</a:t>
            </a:r>
            <a:r>
              <a:rPr lang="zh-CN" altLang="en-US" dirty="0"/>
              <a:t>链中添加允许</a:t>
            </a:r>
            <a:r>
              <a:rPr lang="en-US" altLang="zh-CN" dirty="0"/>
              <a:t>ICMP</a:t>
            </a:r>
            <a:r>
              <a:rPr lang="zh-CN" altLang="en-US" dirty="0"/>
              <a:t>流量进入的策略规则。</a:t>
            </a:r>
          </a:p>
        </p:txBody>
      </p:sp>
      <p:sp>
        <p:nvSpPr>
          <p:cNvPr id="36" name="椭圆 35">
            <a:extLst>
              <a:ext uri="{FF2B5EF4-FFF2-40B4-BE49-F238E27FC236}">
                <a16:creationId xmlns:a16="http://schemas.microsoft.com/office/drawing/2014/main" id="{BE9C8315-77D0-4F7F-8D50-AE1AE72E31BB}"/>
              </a:ext>
            </a:extLst>
          </p:cNvPr>
          <p:cNvSpPr/>
          <p:nvPr/>
        </p:nvSpPr>
        <p:spPr>
          <a:xfrm>
            <a:off x="5181599" y="2615471"/>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AF5C36D-0F28-4E3A-997E-41A47C267113}"/>
              </a:ext>
            </a:extLst>
          </p:cNvPr>
          <p:cNvSpPr/>
          <p:nvPr/>
        </p:nvSpPr>
        <p:spPr>
          <a:xfrm>
            <a:off x="4928680" y="2245820"/>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AE68D28-B32D-4EE9-9C87-CC607DEEC0F2}"/>
              </a:ext>
            </a:extLst>
          </p:cNvPr>
          <p:cNvSpPr/>
          <p:nvPr/>
        </p:nvSpPr>
        <p:spPr>
          <a:xfrm>
            <a:off x="4675761" y="2615471"/>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1BA31E2E-7421-46D3-B58B-7B4EBCBC07D2}"/>
              </a:ext>
            </a:extLst>
          </p:cNvPr>
          <p:cNvSpPr txBox="1"/>
          <p:nvPr/>
        </p:nvSpPr>
        <p:spPr>
          <a:xfrm>
            <a:off x="5411943" y="3413140"/>
            <a:ext cx="1368113"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实验</a:t>
            </a:r>
          </a:p>
        </p:txBody>
      </p:sp>
    </p:spTree>
    <p:extLst>
      <p:ext uri="{BB962C8B-B14F-4D97-AF65-F5344CB8AC3E}">
        <p14:creationId xmlns:p14="http://schemas.microsoft.com/office/powerpoint/2010/main" val="2085821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ppt_x"/>
                                          </p:val>
                                        </p:tav>
                                        <p:tav tm="100000">
                                          <p:val>
                                            <p:strVal val="#ppt_x"/>
                                          </p:val>
                                        </p:tav>
                                      </p:tavLst>
                                    </p:anim>
                                    <p:anim calcmode="lin" valueType="num">
                                      <p:cBhvr additive="base">
                                        <p:cTn id="21" dur="500" fill="hold"/>
                                        <p:tgtEl>
                                          <p:spTgt spid="37"/>
                                        </p:tgtEl>
                                        <p:attrNameLst>
                                          <p:attrName>ppt_y</p:attrName>
                                        </p:attrNameLst>
                                      </p:cBhvr>
                                      <p:tavLst>
                                        <p:tav tm="0">
                                          <p:val>
                                            <p:strVal val="1+#ppt_h/2"/>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1+#ppt_w/2"/>
                                          </p:val>
                                        </p:tav>
                                        <p:tav tm="100000">
                                          <p:val>
                                            <p:strVal val="#ppt_x"/>
                                          </p:val>
                                        </p:tav>
                                      </p:tavLst>
                                    </p:anim>
                                    <p:anim calcmode="lin" valueType="num">
                                      <p:cBhvr additive="base">
                                        <p:cTn id="25" dur="500" fill="hold"/>
                                        <p:tgtEl>
                                          <p:spTgt spid="38"/>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6" grpId="0" animBg="1"/>
      <p:bldP spid="37" grpId="0" animBg="1"/>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Iptables—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基本的命令参数</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0" name="Text Box 22">
            <a:extLst>
              <a:ext uri="{FF2B5EF4-FFF2-40B4-BE49-F238E27FC236}">
                <a16:creationId xmlns:a16="http://schemas.microsoft.com/office/drawing/2014/main" id="{6A36C78A-1867-4959-8628-8723F7AF2AE3}"/>
              </a:ext>
            </a:extLst>
          </p:cNvPr>
          <p:cNvSpPr txBox="1">
            <a:spLocks noChangeArrowheads="1"/>
          </p:cNvSpPr>
          <p:nvPr/>
        </p:nvSpPr>
        <p:spPr bwMode="auto">
          <a:xfrm>
            <a:off x="4716150" y="1049813"/>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1" name="Text Box 23">
            <a:extLst>
              <a:ext uri="{FF2B5EF4-FFF2-40B4-BE49-F238E27FC236}">
                <a16:creationId xmlns:a16="http://schemas.microsoft.com/office/drawing/2014/main" id="{8EB68284-4827-4CE9-85BF-C267D4C4E75C}"/>
              </a:ext>
            </a:extLst>
          </p:cNvPr>
          <p:cNvSpPr txBox="1">
            <a:spLocks noChangeArrowheads="1"/>
          </p:cNvSpPr>
          <p:nvPr/>
        </p:nvSpPr>
        <p:spPr bwMode="auto">
          <a:xfrm>
            <a:off x="4544400" y="1485408"/>
            <a:ext cx="2937092"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删除</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INPUT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规则链中刚刚加入的那条策略（允许</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ICMP</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流量），并把默认策略设置为允许。</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42" name="Text Box 22">
            <a:extLst>
              <a:ext uri="{FF2B5EF4-FFF2-40B4-BE49-F238E27FC236}">
                <a16:creationId xmlns:a16="http://schemas.microsoft.com/office/drawing/2014/main" id="{90FA38E1-B29F-4EE3-8C60-AA8621D83DF4}"/>
              </a:ext>
            </a:extLst>
          </p:cNvPr>
          <p:cNvSpPr txBox="1">
            <a:spLocks noChangeArrowheads="1"/>
          </p:cNvSpPr>
          <p:nvPr/>
        </p:nvSpPr>
        <p:spPr bwMode="auto">
          <a:xfrm>
            <a:off x="8479396" y="2506591"/>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9</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3" name="Text Box 23">
            <a:extLst>
              <a:ext uri="{FF2B5EF4-FFF2-40B4-BE49-F238E27FC236}">
                <a16:creationId xmlns:a16="http://schemas.microsoft.com/office/drawing/2014/main" id="{69D443C1-C07B-466C-A7C9-BE1BADABF780}"/>
              </a:ext>
            </a:extLst>
          </p:cNvPr>
          <p:cNvSpPr txBox="1">
            <a:spLocks noChangeArrowheads="1"/>
          </p:cNvSpPr>
          <p:nvPr/>
        </p:nvSpPr>
        <p:spPr bwMode="auto">
          <a:xfrm>
            <a:off x="8479398" y="2942187"/>
            <a:ext cx="2793985"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向</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INPUT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规则链中添加拒绝所有主机访问本机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1000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1024</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端口的策略规则。</a:t>
            </a:r>
          </a:p>
        </p:txBody>
      </p:sp>
      <p:sp>
        <p:nvSpPr>
          <p:cNvPr id="44" name="Text Box 22">
            <a:extLst>
              <a:ext uri="{FF2B5EF4-FFF2-40B4-BE49-F238E27FC236}">
                <a16:creationId xmlns:a16="http://schemas.microsoft.com/office/drawing/2014/main" id="{94B2CFC9-02E3-4C25-B971-B61CA095A5E5}"/>
              </a:ext>
            </a:extLst>
          </p:cNvPr>
          <p:cNvSpPr txBox="1">
            <a:spLocks noChangeArrowheads="1"/>
          </p:cNvSpPr>
          <p:nvPr/>
        </p:nvSpPr>
        <p:spPr bwMode="auto">
          <a:xfrm>
            <a:off x="7880846" y="4764424"/>
            <a:ext cx="3095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8</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5" name="Text Box 23">
            <a:extLst>
              <a:ext uri="{FF2B5EF4-FFF2-40B4-BE49-F238E27FC236}">
                <a16:creationId xmlns:a16="http://schemas.microsoft.com/office/drawing/2014/main" id="{AA8BEBFB-056E-4377-9CAF-7813CE3314C4}"/>
              </a:ext>
            </a:extLst>
          </p:cNvPr>
          <p:cNvSpPr txBox="1">
            <a:spLocks noChangeArrowheads="1"/>
          </p:cNvSpPr>
          <p:nvPr/>
        </p:nvSpPr>
        <p:spPr bwMode="auto">
          <a:xfrm>
            <a:off x="7880847" y="5188063"/>
            <a:ext cx="2793985"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向</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INPUT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规则链中添加拒绝</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192.168.10.5</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主机访问本机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80</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Web</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服务）的策略规则。</a:t>
            </a:r>
          </a:p>
        </p:txBody>
      </p:sp>
      <p:sp>
        <p:nvSpPr>
          <p:cNvPr id="46" name="Text Box 22">
            <a:extLst>
              <a:ext uri="{FF2B5EF4-FFF2-40B4-BE49-F238E27FC236}">
                <a16:creationId xmlns:a16="http://schemas.microsoft.com/office/drawing/2014/main" id="{3FC2C6A8-2499-4155-B61E-EB7DF83329BC}"/>
              </a:ext>
            </a:extLst>
          </p:cNvPr>
          <p:cNvSpPr txBox="1">
            <a:spLocks noChangeArrowheads="1"/>
          </p:cNvSpPr>
          <p:nvPr/>
        </p:nvSpPr>
        <p:spPr bwMode="auto">
          <a:xfrm>
            <a:off x="918616" y="2506591"/>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r"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6</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7" name="Text Box 23">
            <a:extLst>
              <a:ext uri="{FF2B5EF4-FFF2-40B4-BE49-F238E27FC236}">
                <a16:creationId xmlns:a16="http://schemas.microsoft.com/office/drawing/2014/main" id="{940B24CF-2FC2-4763-B02F-2242550A7027}"/>
              </a:ext>
            </a:extLst>
          </p:cNvPr>
          <p:cNvSpPr txBox="1">
            <a:spLocks noChangeArrowheads="1"/>
          </p:cNvSpPr>
          <p:nvPr/>
        </p:nvSpPr>
        <p:spPr bwMode="auto">
          <a:xfrm>
            <a:off x="884333" y="2942187"/>
            <a:ext cx="2793985"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将</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INPUT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规则链设置为只允许指定网段的主机访问本机的</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22</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端口，拒绝来自其他所有主机的流量。</a:t>
            </a:r>
          </a:p>
        </p:txBody>
      </p:sp>
      <p:sp>
        <p:nvSpPr>
          <p:cNvPr id="48" name="Text Box 22">
            <a:extLst>
              <a:ext uri="{FF2B5EF4-FFF2-40B4-BE49-F238E27FC236}">
                <a16:creationId xmlns:a16="http://schemas.microsoft.com/office/drawing/2014/main" id="{8FE5E473-ABD5-47FD-A403-CE009908D77B}"/>
              </a:ext>
            </a:extLst>
          </p:cNvPr>
          <p:cNvSpPr txBox="1">
            <a:spLocks noChangeArrowheads="1"/>
          </p:cNvSpPr>
          <p:nvPr/>
        </p:nvSpPr>
        <p:spPr bwMode="auto">
          <a:xfrm>
            <a:off x="726317" y="4764424"/>
            <a:ext cx="3582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r"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7</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9" name="Text Box 23">
            <a:extLst>
              <a:ext uri="{FF2B5EF4-FFF2-40B4-BE49-F238E27FC236}">
                <a16:creationId xmlns:a16="http://schemas.microsoft.com/office/drawing/2014/main" id="{ED7A5B3C-F208-44B9-BBD4-ACEEF18C71C7}"/>
              </a:ext>
            </a:extLst>
          </p:cNvPr>
          <p:cNvSpPr txBox="1">
            <a:spLocks noChangeArrowheads="1"/>
          </p:cNvSpPr>
          <p:nvPr/>
        </p:nvSpPr>
        <p:spPr bwMode="auto">
          <a:xfrm>
            <a:off x="1514967" y="5188065"/>
            <a:ext cx="2793985"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向</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INPUT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规则链中添加拒绝所有人访问本机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12345</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端口的策略规则。</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0" name="五边形 35">
            <a:extLst>
              <a:ext uri="{FF2B5EF4-FFF2-40B4-BE49-F238E27FC236}">
                <a16:creationId xmlns:a16="http://schemas.microsoft.com/office/drawing/2014/main" id="{652F2D27-33C9-4530-A14A-64419E3B1E9D}"/>
              </a:ext>
            </a:extLst>
          </p:cNvPr>
          <p:cNvSpPr/>
          <p:nvPr/>
        </p:nvSpPr>
        <p:spPr>
          <a:xfrm>
            <a:off x="4787118" y="2845087"/>
            <a:ext cx="2617763" cy="2493107"/>
          </a:xfrm>
          <a:prstGeom prst="pentagon">
            <a:avLst/>
          </a:prstGeom>
          <a:gradFill>
            <a:gsLst>
              <a:gs pos="25000">
                <a:srgbClr val="0070C0">
                  <a:alpha val="19000"/>
                </a:srgbClr>
              </a:gs>
              <a:gs pos="100000">
                <a:srgbClr val="00B0F0">
                  <a:alpha val="19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五边形 36">
            <a:extLst>
              <a:ext uri="{FF2B5EF4-FFF2-40B4-BE49-F238E27FC236}">
                <a16:creationId xmlns:a16="http://schemas.microsoft.com/office/drawing/2014/main" id="{9FFBCAF8-6B55-4E18-B57C-557F8EAB962B}"/>
              </a:ext>
            </a:extLst>
          </p:cNvPr>
          <p:cNvSpPr/>
          <p:nvPr/>
        </p:nvSpPr>
        <p:spPr>
          <a:xfrm>
            <a:off x="5016913" y="3063939"/>
            <a:ext cx="2158173" cy="2055403"/>
          </a:xfrm>
          <a:prstGeom prst="pentagon">
            <a:avLst/>
          </a:prstGeom>
          <a:gradFill>
            <a:gsLst>
              <a:gs pos="2500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2" name="直接连接符 58">
            <a:extLst>
              <a:ext uri="{FF2B5EF4-FFF2-40B4-BE49-F238E27FC236}">
                <a16:creationId xmlns:a16="http://schemas.microsoft.com/office/drawing/2014/main" id="{9212C6CD-A8B4-4310-8119-A6B79243CDD3}"/>
              </a:ext>
            </a:extLst>
          </p:cNvPr>
          <p:cNvCxnSpPr>
            <a:cxnSpLocks/>
          </p:cNvCxnSpPr>
          <p:nvPr/>
        </p:nvCxnSpPr>
        <p:spPr>
          <a:xfrm>
            <a:off x="6877904" y="5317091"/>
            <a:ext cx="341756" cy="29004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9">
            <a:extLst>
              <a:ext uri="{FF2B5EF4-FFF2-40B4-BE49-F238E27FC236}">
                <a16:creationId xmlns:a16="http://schemas.microsoft.com/office/drawing/2014/main" id="{2BBB0455-49F0-43A7-940D-8C5D25DB91C9}"/>
              </a:ext>
            </a:extLst>
          </p:cNvPr>
          <p:cNvCxnSpPr>
            <a:cxnSpLocks/>
          </p:cNvCxnSpPr>
          <p:nvPr/>
        </p:nvCxnSpPr>
        <p:spPr>
          <a:xfrm flipH="1">
            <a:off x="7219661" y="5607137"/>
            <a:ext cx="656785"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4" name="直接连接符 64">
            <a:extLst>
              <a:ext uri="{FF2B5EF4-FFF2-40B4-BE49-F238E27FC236}">
                <a16:creationId xmlns:a16="http://schemas.microsoft.com/office/drawing/2014/main" id="{441B9177-CD4C-4B7F-9489-791D63AE8C1A}"/>
              </a:ext>
            </a:extLst>
          </p:cNvPr>
          <p:cNvCxnSpPr>
            <a:cxnSpLocks/>
          </p:cNvCxnSpPr>
          <p:nvPr/>
        </p:nvCxnSpPr>
        <p:spPr>
          <a:xfrm flipV="1">
            <a:off x="7379535" y="3332885"/>
            <a:ext cx="275767" cy="47990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65">
            <a:extLst>
              <a:ext uri="{FF2B5EF4-FFF2-40B4-BE49-F238E27FC236}">
                <a16:creationId xmlns:a16="http://schemas.microsoft.com/office/drawing/2014/main" id="{02C5C4E1-DCBE-45B0-854E-330205247775}"/>
              </a:ext>
            </a:extLst>
          </p:cNvPr>
          <p:cNvCxnSpPr>
            <a:cxnSpLocks/>
          </p:cNvCxnSpPr>
          <p:nvPr/>
        </p:nvCxnSpPr>
        <p:spPr>
          <a:xfrm flipH="1" flipV="1">
            <a:off x="7655302" y="3332885"/>
            <a:ext cx="906089"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6" name="直接连接符 67">
            <a:extLst>
              <a:ext uri="{FF2B5EF4-FFF2-40B4-BE49-F238E27FC236}">
                <a16:creationId xmlns:a16="http://schemas.microsoft.com/office/drawing/2014/main" id="{3615756A-ED4E-45FD-A7CB-AF093662064C}"/>
              </a:ext>
            </a:extLst>
          </p:cNvPr>
          <p:cNvCxnSpPr>
            <a:cxnSpLocks/>
          </p:cNvCxnSpPr>
          <p:nvPr/>
        </p:nvCxnSpPr>
        <p:spPr>
          <a:xfrm flipH="1" flipV="1">
            <a:off x="4502414" y="3332885"/>
            <a:ext cx="275767" cy="47990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68">
            <a:extLst>
              <a:ext uri="{FF2B5EF4-FFF2-40B4-BE49-F238E27FC236}">
                <a16:creationId xmlns:a16="http://schemas.microsoft.com/office/drawing/2014/main" id="{0F067A50-18D4-454D-8A2E-A2B219BAEEEB}"/>
              </a:ext>
            </a:extLst>
          </p:cNvPr>
          <p:cNvCxnSpPr>
            <a:cxnSpLocks/>
          </p:cNvCxnSpPr>
          <p:nvPr/>
        </p:nvCxnSpPr>
        <p:spPr>
          <a:xfrm flipV="1">
            <a:off x="3596325" y="3332885"/>
            <a:ext cx="906089"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70">
            <a:extLst>
              <a:ext uri="{FF2B5EF4-FFF2-40B4-BE49-F238E27FC236}">
                <a16:creationId xmlns:a16="http://schemas.microsoft.com/office/drawing/2014/main" id="{B9E47DC9-CCAD-4CCE-8226-0E5720212CE1}"/>
              </a:ext>
            </a:extLst>
          </p:cNvPr>
          <p:cNvCxnSpPr>
            <a:cxnSpLocks/>
          </p:cNvCxnSpPr>
          <p:nvPr/>
        </p:nvCxnSpPr>
        <p:spPr>
          <a:xfrm flipH="1">
            <a:off x="4965302" y="5336282"/>
            <a:ext cx="339721" cy="29004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9" name="直接连接符 71">
            <a:extLst>
              <a:ext uri="{FF2B5EF4-FFF2-40B4-BE49-F238E27FC236}">
                <a16:creationId xmlns:a16="http://schemas.microsoft.com/office/drawing/2014/main" id="{8ED2D13F-AB50-4222-B27B-837D9CEF8FA1}"/>
              </a:ext>
            </a:extLst>
          </p:cNvPr>
          <p:cNvCxnSpPr>
            <a:cxnSpLocks/>
          </p:cNvCxnSpPr>
          <p:nvPr/>
        </p:nvCxnSpPr>
        <p:spPr>
          <a:xfrm>
            <a:off x="4311151" y="5626327"/>
            <a:ext cx="654151"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0" name="直接连接符 76">
            <a:extLst>
              <a:ext uri="{FF2B5EF4-FFF2-40B4-BE49-F238E27FC236}">
                <a16:creationId xmlns:a16="http://schemas.microsoft.com/office/drawing/2014/main" id="{CE54746B-DCED-482F-97A9-155AD0231AD1}"/>
              </a:ext>
            </a:extLst>
          </p:cNvPr>
          <p:cNvCxnSpPr>
            <a:cxnSpLocks/>
          </p:cNvCxnSpPr>
          <p:nvPr/>
        </p:nvCxnSpPr>
        <p:spPr>
          <a:xfrm flipH="1" flipV="1">
            <a:off x="6096001" y="2619647"/>
            <a:ext cx="1" cy="227703"/>
          </a:xfrm>
          <a:prstGeom prst="line">
            <a:avLst/>
          </a:prstGeom>
          <a:ln w="15875" cap="rnd">
            <a:gradFill flip="none" rotWithShape="1">
              <a:gsLst>
                <a:gs pos="11000">
                  <a:srgbClr val="00B0F0">
                    <a:alpha val="0"/>
                  </a:srgbClr>
                </a:gs>
                <a:gs pos="59000">
                  <a:srgbClr val="0070C0"/>
                </a:gs>
              </a:gsLst>
              <a:lin ang="5400000" scaled="0"/>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77">
            <a:extLst>
              <a:ext uri="{FF2B5EF4-FFF2-40B4-BE49-F238E27FC236}">
                <a16:creationId xmlns:a16="http://schemas.microsoft.com/office/drawing/2014/main" id="{47B0B7D3-DB38-44CD-9369-BEDFF768AAB6}"/>
              </a:ext>
            </a:extLst>
          </p:cNvPr>
          <p:cNvCxnSpPr>
            <a:cxnSpLocks/>
          </p:cNvCxnSpPr>
          <p:nvPr/>
        </p:nvCxnSpPr>
        <p:spPr>
          <a:xfrm flipH="1">
            <a:off x="5239030" y="2605134"/>
            <a:ext cx="1713939" cy="6295"/>
          </a:xfrm>
          <a:prstGeom prst="line">
            <a:avLst/>
          </a:prstGeom>
          <a:ln w="15875" cap="rnd">
            <a:gradFill flip="none" rotWithShape="1">
              <a:gsLst>
                <a:gs pos="0">
                  <a:srgbClr val="00B0F0">
                    <a:alpha val="0"/>
                  </a:srgbClr>
                </a:gs>
                <a:gs pos="50000">
                  <a:srgbClr val="0070C0"/>
                </a:gs>
                <a:gs pos="100000">
                  <a:srgbClr val="00B0F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3DD8D5BC-6A8E-44D1-B63C-D2CAB4FC1B86}"/>
              </a:ext>
            </a:extLst>
          </p:cNvPr>
          <p:cNvSpPr txBox="1"/>
          <p:nvPr/>
        </p:nvSpPr>
        <p:spPr>
          <a:xfrm>
            <a:off x="5511226" y="3828812"/>
            <a:ext cx="1169551" cy="525657"/>
          </a:xfrm>
          <a:prstGeom prst="rect">
            <a:avLst/>
          </a:prstGeom>
          <a:noFill/>
        </p:spPr>
        <p:txBody>
          <a:bodyPr wrap="square" rtlCol="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实验</a:t>
            </a:r>
          </a:p>
        </p:txBody>
      </p:sp>
    </p:spTree>
    <p:extLst>
      <p:ext uri="{BB962C8B-B14F-4D97-AF65-F5344CB8AC3E}">
        <p14:creationId xmlns:p14="http://schemas.microsoft.com/office/powerpoint/2010/main" val="334606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err="1">
                <a:solidFill>
                  <a:schemeClr val="accent1"/>
                </a:solidFill>
                <a:latin typeface="微软雅黑" panose="020B0503020204020204" pitchFamily="34" charset="-122"/>
                <a:ea typeface="微软雅黑" panose="020B0503020204020204" pitchFamily="34" charset="-122"/>
              </a:rPr>
              <a:t>firewalld</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firewalld</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8" name="图片 7">
            <a:extLst>
              <a:ext uri="{FF2B5EF4-FFF2-40B4-BE49-F238E27FC236}">
                <a16:creationId xmlns:a16="http://schemas.microsoft.com/office/drawing/2014/main" id="{E351B75F-6AC5-4610-9DE8-533176C8E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275" y="2165369"/>
            <a:ext cx="3417770" cy="3230494"/>
          </a:xfrm>
          <a:prstGeom prst="rect">
            <a:avLst/>
          </a:prstGeom>
        </p:spPr>
      </p:pic>
      <p:grpSp>
        <p:nvGrpSpPr>
          <p:cNvPr id="11" name="组合 10">
            <a:extLst>
              <a:ext uri="{FF2B5EF4-FFF2-40B4-BE49-F238E27FC236}">
                <a16:creationId xmlns:a16="http://schemas.microsoft.com/office/drawing/2014/main" id="{36435F69-6DB8-43D3-83D7-958F420E3580}"/>
              </a:ext>
            </a:extLst>
          </p:cNvPr>
          <p:cNvGrpSpPr/>
          <p:nvPr/>
        </p:nvGrpSpPr>
        <p:grpSpPr>
          <a:xfrm>
            <a:off x="695324" y="1751683"/>
            <a:ext cx="6059420" cy="1295355"/>
            <a:chOff x="695324" y="1751683"/>
            <a:chExt cx="6059420" cy="1295355"/>
          </a:xfrm>
        </p:grpSpPr>
        <p:grpSp>
          <p:nvGrpSpPr>
            <p:cNvPr id="40" name="组合 39">
              <a:extLst>
                <a:ext uri="{FF2B5EF4-FFF2-40B4-BE49-F238E27FC236}">
                  <a16:creationId xmlns:a16="http://schemas.microsoft.com/office/drawing/2014/main" id="{2C2018A6-40C7-4079-850F-0D7C2E2279ED}"/>
                </a:ext>
              </a:extLst>
            </p:cNvPr>
            <p:cNvGrpSpPr/>
            <p:nvPr/>
          </p:nvGrpSpPr>
          <p:grpSpPr>
            <a:xfrm>
              <a:off x="695324" y="1832685"/>
              <a:ext cx="603250" cy="699770"/>
              <a:chOff x="623443" y="1726565"/>
              <a:chExt cx="603250" cy="699770"/>
            </a:xfrm>
          </p:grpSpPr>
          <p:sp>
            <p:nvSpPr>
              <p:cNvPr id="41" name="六边形 40">
                <a:extLst>
                  <a:ext uri="{FF2B5EF4-FFF2-40B4-BE49-F238E27FC236}">
                    <a16:creationId xmlns:a16="http://schemas.microsoft.com/office/drawing/2014/main" id="{71250D27-2F7A-4DC7-939B-CD3F98BD1E89}"/>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7DD548EB-A4AE-4481-8700-2D60EBAE9791}"/>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3" name="文本框 42">
              <a:extLst>
                <a:ext uri="{FF2B5EF4-FFF2-40B4-BE49-F238E27FC236}">
                  <a16:creationId xmlns:a16="http://schemas.microsoft.com/office/drawing/2014/main" id="{47F6D9A7-0E26-47EB-B790-B3CA31779CBE}"/>
                </a:ext>
              </a:extLst>
            </p:cNvPr>
            <p:cNvSpPr txBox="1"/>
            <p:nvPr/>
          </p:nvSpPr>
          <p:spPr>
            <a:xfrm>
              <a:off x="1390427" y="1751683"/>
              <a:ext cx="5364317" cy="1295355"/>
            </a:xfrm>
            <a:prstGeom prst="rect">
              <a:avLst/>
            </a:prstGeom>
            <a:noFill/>
          </p:spPr>
          <p:txBody>
            <a:bodyPr wrap="square" rtlCol="0">
              <a:spAutoFit/>
            </a:bodyPr>
            <a:lstStyle/>
            <a:p>
              <a:pPr algn="just">
                <a:lnSpc>
                  <a:spcPct val="125000"/>
                </a:lnSpc>
              </a:pP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Dynamic Firewall Manager of Linux systems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系统的动态防火墙管理器）服务是默认的防火墙配置管理工具，它拥有基于</a:t>
              </a:r>
              <a:r>
                <a:rPr lang="en-US" altLang="zh-CN" sz="1600" dirty="0">
                  <a:latin typeface="微软雅黑" panose="020B0503020204020204" pitchFamily="34" charset="-122"/>
                  <a:ea typeface="微软雅黑" panose="020B0503020204020204" pitchFamily="34" charset="-122"/>
                </a:rPr>
                <a:t>CLI</a:t>
              </a:r>
              <a:r>
                <a:rPr lang="zh-CN" altLang="en-US" sz="1600" dirty="0">
                  <a:latin typeface="微软雅黑" panose="020B0503020204020204" pitchFamily="34" charset="-122"/>
                  <a:ea typeface="微软雅黑" panose="020B0503020204020204" pitchFamily="34" charset="-122"/>
                </a:rPr>
                <a:t>（命令行界面）和基于</a:t>
              </a:r>
              <a:r>
                <a:rPr lang="en-US" altLang="zh-CN" sz="1600" dirty="0">
                  <a:latin typeface="微软雅黑" panose="020B0503020204020204" pitchFamily="34" charset="-122"/>
                  <a:ea typeface="微软雅黑" panose="020B0503020204020204" pitchFamily="34" charset="-122"/>
                </a:rPr>
                <a:t>GUI</a:t>
              </a:r>
              <a:r>
                <a:rPr lang="zh-CN" altLang="en-US" sz="1600" dirty="0">
                  <a:latin typeface="微软雅黑" panose="020B0503020204020204" pitchFamily="34" charset="-122"/>
                  <a:ea typeface="微软雅黑" panose="020B0503020204020204" pitchFamily="34" charset="-122"/>
                </a:rPr>
                <a:t>（图形用户界面）的两种管理方式。</a:t>
              </a:r>
            </a:p>
          </p:txBody>
        </p:sp>
      </p:grpSp>
      <p:grpSp>
        <p:nvGrpSpPr>
          <p:cNvPr id="10" name="组合 9">
            <a:extLst>
              <a:ext uri="{FF2B5EF4-FFF2-40B4-BE49-F238E27FC236}">
                <a16:creationId xmlns:a16="http://schemas.microsoft.com/office/drawing/2014/main" id="{131F72E9-A55A-4123-BDE7-F835C8E67256}"/>
              </a:ext>
            </a:extLst>
          </p:cNvPr>
          <p:cNvGrpSpPr/>
          <p:nvPr/>
        </p:nvGrpSpPr>
        <p:grpSpPr>
          <a:xfrm>
            <a:off x="695324" y="3514768"/>
            <a:ext cx="6059418" cy="699770"/>
            <a:chOff x="695324" y="3523308"/>
            <a:chExt cx="6059418" cy="699770"/>
          </a:xfrm>
        </p:grpSpPr>
        <p:grpSp>
          <p:nvGrpSpPr>
            <p:cNvPr id="44" name="组合 43">
              <a:extLst>
                <a:ext uri="{FF2B5EF4-FFF2-40B4-BE49-F238E27FC236}">
                  <a16:creationId xmlns:a16="http://schemas.microsoft.com/office/drawing/2014/main" id="{D21E7A3B-0A28-42AB-AA56-65C8CA8A7E8D}"/>
                </a:ext>
              </a:extLst>
            </p:cNvPr>
            <p:cNvGrpSpPr/>
            <p:nvPr/>
          </p:nvGrpSpPr>
          <p:grpSpPr>
            <a:xfrm>
              <a:off x="695324" y="3523308"/>
              <a:ext cx="603250" cy="699770"/>
              <a:chOff x="623443" y="1726565"/>
              <a:chExt cx="603250" cy="699770"/>
            </a:xfrm>
          </p:grpSpPr>
          <p:sp>
            <p:nvSpPr>
              <p:cNvPr id="45" name="六边形 44">
                <a:extLst>
                  <a:ext uri="{FF2B5EF4-FFF2-40B4-BE49-F238E27FC236}">
                    <a16:creationId xmlns:a16="http://schemas.microsoft.com/office/drawing/2014/main" id="{0BBB04B0-E58B-4631-B018-57F13C5377F5}"/>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FF49F066-DAA3-4782-94C8-CD46CF6F8656}"/>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7" name="文本框 46">
              <a:extLst>
                <a:ext uri="{FF2B5EF4-FFF2-40B4-BE49-F238E27FC236}">
                  <a16:creationId xmlns:a16="http://schemas.microsoft.com/office/drawing/2014/main" id="{60DC5E45-9BE0-4BC9-A809-46EA9D17813C}"/>
                </a:ext>
              </a:extLst>
            </p:cNvPr>
            <p:cNvSpPr txBox="1"/>
            <p:nvPr/>
          </p:nvSpPr>
          <p:spPr>
            <a:xfrm>
              <a:off x="1390427" y="3533292"/>
              <a:ext cx="5364315" cy="679801"/>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相较于传统的防火墙管理配置工具，</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支持动态更新技术并加入了区域（</a:t>
              </a:r>
              <a:r>
                <a:rPr lang="en-US" altLang="zh-CN" sz="1600" dirty="0">
                  <a:latin typeface="微软雅黑" panose="020B0503020204020204" pitchFamily="34" charset="-122"/>
                  <a:ea typeface="微软雅黑" panose="020B0503020204020204" pitchFamily="34" charset="-122"/>
                </a:rPr>
                <a:t>zone</a:t>
              </a:r>
              <a:r>
                <a:rPr lang="zh-CN" altLang="en-US" sz="1600" dirty="0">
                  <a:latin typeface="微软雅黑" panose="020B0503020204020204" pitchFamily="34" charset="-122"/>
                  <a:ea typeface="微软雅黑" panose="020B0503020204020204" pitchFamily="34" charset="-122"/>
                </a:rPr>
                <a:t>）的概念。</a:t>
              </a:r>
            </a:p>
          </p:txBody>
        </p:sp>
      </p:grpSp>
      <p:grpSp>
        <p:nvGrpSpPr>
          <p:cNvPr id="9" name="组合 8">
            <a:extLst>
              <a:ext uri="{FF2B5EF4-FFF2-40B4-BE49-F238E27FC236}">
                <a16:creationId xmlns:a16="http://schemas.microsoft.com/office/drawing/2014/main" id="{26FD676B-A175-4BB3-B922-76ADBACBDC58}"/>
              </a:ext>
            </a:extLst>
          </p:cNvPr>
          <p:cNvGrpSpPr/>
          <p:nvPr/>
        </p:nvGrpSpPr>
        <p:grpSpPr>
          <a:xfrm>
            <a:off x="711771" y="4682269"/>
            <a:ext cx="6059418" cy="987578"/>
            <a:chOff x="711771" y="4682269"/>
            <a:chExt cx="6059418" cy="987578"/>
          </a:xfrm>
        </p:grpSpPr>
        <p:grpSp>
          <p:nvGrpSpPr>
            <p:cNvPr id="48" name="组合 47">
              <a:extLst>
                <a:ext uri="{FF2B5EF4-FFF2-40B4-BE49-F238E27FC236}">
                  <a16:creationId xmlns:a16="http://schemas.microsoft.com/office/drawing/2014/main" id="{B29E2321-1F69-48E3-8D1E-FF1A752623B3}"/>
                </a:ext>
              </a:extLst>
            </p:cNvPr>
            <p:cNvGrpSpPr/>
            <p:nvPr/>
          </p:nvGrpSpPr>
          <p:grpSpPr>
            <a:xfrm>
              <a:off x="711771" y="4707010"/>
              <a:ext cx="603250" cy="699770"/>
              <a:chOff x="623443" y="1726565"/>
              <a:chExt cx="603250" cy="699770"/>
            </a:xfrm>
          </p:grpSpPr>
          <p:sp>
            <p:nvSpPr>
              <p:cNvPr id="49" name="六边形 48">
                <a:extLst>
                  <a:ext uri="{FF2B5EF4-FFF2-40B4-BE49-F238E27FC236}">
                    <a16:creationId xmlns:a16="http://schemas.microsoft.com/office/drawing/2014/main" id="{1B19EDEF-DB12-4356-8D13-82302892F9E5}"/>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39E14601-8CF8-440A-A626-D05435F27282}"/>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EE61FC73-6EDB-40D3-BEBF-321668F74BB8}"/>
                </a:ext>
              </a:extLst>
            </p:cNvPr>
            <p:cNvSpPr txBox="1"/>
            <p:nvPr/>
          </p:nvSpPr>
          <p:spPr>
            <a:xfrm>
              <a:off x="1406874" y="4682269"/>
              <a:ext cx="5364315" cy="987578"/>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在以往，我们需要频繁地手动设置防火墙策略规则，而现在只需要预设好区域集合，然后轻点鼠标就可以自动切换了，从而极大地提升了防火墙策略的应用效率。</a:t>
              </a:r>
            </a:p>
          </p:txBody>
        </p:sp>
      </p:grpSp>
    </p:spTree>
    <p:extLst>
      <p:ext uri="{BB962C8B-B14F-4D97-AF65-F5344CB8AC3E}">
        <p14:creationId xmlns:p14="http://schemas.microsoft.com/office/powerpoint/2010/main" val="1667434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err="1">
                <a:solidFill>
                  <a:schemeClr val="tx1">
                    <a:lumMod val="95000"/>
                    <a:lumOff val="5000"/>
                  </a:schemeClr>
                </a:solidFill>
                <a:latin typeface="微软雅黑" panose="020B0503020204020204" pitchFamily="34" charset="-122"/>
                <a:ea typeface="微软雅黑" panose="020B0503020204020204" pitchFamily="34" charset="-122"/>
              </a:rPr>
              <a:t>firewalld</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中常用的区域名称及策略规则</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表格 2">
            <a:extLst>
              <a:ext uri="{FF2B5EF4-FFF2-40B4-BE49-F238E27FC236}">
                <a16:creationId xmlns:a16="http://schemas.microsoft.com/office/drawing/2014/main" id="{00A8A0FA-BF6F-4BB8-AB54-D976F35392F2}"/>
              </a:ext>
            </a:extLst>
          </p:cNvPr>
          <p:cNvGraphicFramePr>
            <a:graphicFrameLocks noGrp="1"/>
          </p:cNvGraphicFramePr>
          <p:nvPr>
            <p:extLst>
              <p:ext uri="{D42A27DB-BD31-4B8C-83A1-F6EECF244321}">
                <p14:modId xmlns:p14="http://schemas.microsoft.com/office/powerpoint/2010/main" val="112864092"/>
              </p:ext>
            </p:extLst>
          </p:nvPr>
        </p:nvGraphicFramePr>
        <p:xfrm>
          <a:off x="1376731" y="1342663"/>
          <a:ext cx="9438539" cy="4690065"/>
        </p:xfrm>
        <a:graphic>
          <a:graphicData uri="http://schemas.openxmlformats.org/drawingml/2006/table">
            <a:tbl>
              <a:tblPr firstRow="1" firstCol="1" bandRow="1">
                <a:tableStyleId>{5C22544A-7EE6-4342-B048-85BDC9FD1C3A}</a:tableStyleId>
              </a:tblPr>
              <a:tblGrid>
                <a:gridCol w="1070044">
                  <a:extLst>
                    <a:ext uri="{9D8B030D-6E8A-4147-A177-3AD203B41FA5}">
                      <a16:colId xmlns:a16="http://schemas.microsoft.com/office/drawing/2014/main" val="1971896454"/>
                    </a:ext>
                  </a:extLst>
                </a:gridCol>
                <a:gridCol w="8368495">
                  <a:extLst>
                    <a:ext uri="{9D8B030D-6E8A-4147-A177-3AD203B41FA5}">
                      <a16:colId xmlns:a16="http://schemas.microsoft.com/office/drawing/2014/main" val="3141346809"/>
                    </a:ext>
                  </a:extLst>
                </a:gridCol>
              </a:tblGrid>
              <a:tr h="636609">
                <a:tc>
                  <a:txBody>
                    <a:bodyPr/>
                    <a:lstStyle/>
                    <a:p>
                      <a:pPr algn="ctr"/>
                      <a:r>
                        <a:rPr lang="zh-CN" sz="1800" kern="100" dirty="0">
                          <a:effectLst/>
                          <a:latin typeface="微软雅黑" panose="020B0503020204020204" pitchFamily="34" charset="-122"/>
                          <a:ea typeface="微软雅黑" panose="020B0503020204020204" pitchFamily="34" charset="-122"/>
                        </a:rPr>
                        <a:t>区域</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默认规则策略</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82515334"/>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trusted</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允许所有的数据包</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080449778"/>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home</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拒绝流入的流量，除非与流出的流量相关；而如果流量与</a:t>
                      </a:r>
                      <a:r>
                        <a:rPr lang="en-US" sz="1600" b="0" kern="100" dirty="0" err="1">
                          <a:solidFill>
                            <a:schemeClr val="tx1"/>
                          </a:solidFill>
                          <a:effectLst/>
                          <a:latin typeface="微软雅黑" panose="020B0503020204020204" pitchFamily="34" charset="-122"/>
                          <a:ea typeface="微软雅黑" panose="020B0503020204020204" pitchFamily="34" charset="-122"/>
                        </a:rPr>
                        <a:t>ssh</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err="1">
                          <a:solidFill>
                            <a:schemeClr val="tx1"/>
                          </a:solidFill>
                          <a:effectLst/>
                          <a:latin typeface="微软雅黑" panose="020B0503020204020204" pitchFamily="34" charset="-122"/>
                          <a:ea typeface="微软雅黑" panose="020B0503020204020204" pitchFamily="34" charset="-122"/>
                        </a:rPr>
                        <a:t>mdns</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err="1">
                          <a:solidFill>
                            <a:schemeClr val="tx1"/>
                          </a:solidFill>
                          <a:effectLst/>
                          <a:latin typeface="微软雅黑" panose="020B0503020204020204" pitchFamily="34" charset="-122"/>
                          <a:ea typeface="微软雅黑" panose="020B0503020204020204" pitchFamily="34" charset="-122"/>
                        </a:rPr>
                        <a:t>ipp</a:t>
                      </a:r>
                      <a:r>
                        <a:rPr lang="en-US" sz="1600" b="0" kern="100" dirty="0">
                          <a:solidFill>
                            <a:schemeClr val="tx1"/>
                          </a:solidFill>
                          <a:effectLst/>
                          <a:latin typeface="微软雅黑" panose="020B0503020204020204" pitchFamily="34" charset="-122"/>
                          <a:ea typeface="微软雅黑" panose="020B0503020204020204" pitchFamily="34" charset="-122"/>
                        </a:rPr>
                        <a:t>-client</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err="1">
                          <a:solidFill>
                            <a:schemeClr val="tx1"/>
                          </a:solidFill>
                          <a:effectLst/>
                          <a:latin typeface="微软雅黑" panose="020B0503020204020204" pitchFamily="34" charset="-122"/>
                          <a:ea typeface="微软雅黑" panose="020B0503020204020204" pitchFamily="34" charset="-122"/>
                        </a:rPr>
                        <a:t>smba</a:t>
                      </a:r>
                      <a:r>
                        <a:rPr lang="en-US" sz="1600" b="0" kern="100" dirty="0">
                          <a:solidFill>
                            <a:schemeClr val="tx1"/>
                          </a:solidFill>
                          <a:effectLst/>
                          <a:latin typeface="微软雅黑" panose="020B0503020204020204" pitchFamily="34" charset="-122"/>
                          <a:ea typeface="微软雅黑" panose="020B0503020204020204" pitchFamily="34" charset="-122"/>
                        </a:rPr>
                        <a:t>-client</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a:solidFill>
                            <a:schemeClr val="tx1"/>
                          </a:solidFill>
                          <a:effectLst/>
                          <a:latin typeface="微软雅黑" panose="020B0503020204020204" pitchFamily="34" charset="-122"/>
                          <a:ea typeface="微软雅黑" panose="020B0503020204020204" pitchFamily="34" charset="-122"/>
                        </a:rPr>
                        <a:t>dhcpv6-client</a:t>
                      </a:r>
                      <a:r>
                        <a:rPr lang="zh-CN" sz="1600" b="0" kern="100" dirty="0">
                          <a:solidFill>
                            <a:schemeClr val="tx1"/>
                          </a:solidFill>
                          <a:effectLst/>
                          <a:latin typeface="微软雅黑" panose="020B0503020204020204" pitchFamily="34" charset="-122"/>
                          <a:ea typeface="微软雅黑" panose="020B0503020204020204" pitchFamily="34" charset="-122"/>
                        </a:rPr>
                        <a:t>服务相关，则允许流量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698996235"/>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internal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等同于</a:t>
                      </a:r>
                      <a:r>
                        <a:rPr lang="en-US" sz="1600" b="0" kern="100" dirty="0">
                          <a:solidFill>
                            <a:schemeClr val="tx1"/>
                          </a:solidFill>
                          <a:effectLst/>
                          <a:latin typeface="微软雅黑" panose="020B0503020204020204" pitchFamily="34" charset="-122"/>
                          <a:ea typeface="微软雅黑" panose="020B0503020204020204" pitchFamily="34" charset="-122"/>
                        </a:rPr>
                        <a:t>home</a:t>
                      </a:r>
                      <a:r>
                        <a:rPr lang="zh-CN" sz="1600" b="0" kern="100" dirty="0">
                          <a:solidFill>
                            <a:schemeClr val="tx1"/>
                          </a:solidFill>
                          <a:effectLst/>
                          <a:latin typeface="微软雅黑" panose="020B0503020204020204" pitchFamily="34" charset="-122"/>
                          <a:ea typeface="微软雅黑" panose="020B0503020204020204" pitchFamily="34" charset="-122"/>
                        </a:rPr>
                        <a:t>区域</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699609429"/>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work</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拒绝流入的流量，除非与流出的流量相关；而如果流量与</a:t>
                      </a:r>
                      <a:r>
                        <a:rPr lang="en-US" sz="1600" b="0" kern="100" dirty="0" err="1">
                          <a:solidFill>
                            <a:schemeClr val="tx1"/>
                          </a:solidFill>
                          <a:effectLst/>
                          <a:latin typeface="微软雅黑" panose="020B0503020204020204" pitchFamily="34" charset="-122"/>
                          <a:ea typeface="微软雅黑" panose="020B0503020204020204" pitchFamily="34" charset="-122"/>
                        </a:rPr>
                        <a:t>ssh</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err="1">
                          <a:solidFill>
                            <a:schemeClr val="tx1"/>
                          </a:solidFill>
                          <a:effectLst/>
                          <a:latin typeface="微软雅黑" panose="020B0503020204020204" pitchFamily="34" charset="-122"/>
                          <a:ea typeface="微软雅黑" panose="020B0503020204020204" pitchFamily="34" charset="-122"/>
                        </a:rPr>
                        <a:t>ipp</a:t>
                      </a:r>
                      <a:r>
                        <a:rPr lang="en-US" sz="1600" b="0" kern="100" dirty="0">
                          <a:solidFill>
                            <a:schemeClr val="tx1"/>
                          </a:solidFill>
                          <a:effectLst/>
                          <a:latin typeface="微软雅黑" panose="020B0503020204020204" pitchFamily="34" charset="-122"/>
                          <a:ea typeface="微软雅黑" panose="020B0503020204020204" pitchFamily="34" charset="-122"/>
                        </a:rPr>
                        <a:t>-client</a:t>
                      </a:r>
                      <a:r>
                        <a:rPr lang="zh-CN" sz="1600" b="0" kern="100" dirty="0">
                          <a:solidFill>
                            <a:schemeClr val="tx1"/>
                          </a:solidFill>
                          <a:effectLst/>
                          <a:latin typeface="微软雅黑" panose="020B0503020204020204" pitchFamily="34" charset="-122"/>
                          <a:ea typeface="微软雅黑" panose="020B0503020204020204" pitchFamily="34" charset="-122"/>
                        </a:rPr>
                        <a:t>与</a:t>
                      </a:r>
                      <a:r>
                        <a:rPr lang="en-US" sz="1600" b="0" kern="100" dirty="0">
                          <a:solidFill>
                            <a:schemeClr val="tx1"/>
                          </a:solidFill>
                          <a:effectLst/>
                          <a:latin typeface="微软雅黑" panose="020B0503020204020204" pitchFamily="34" charset="-122"/>
                          <a:ea typeface="微软雅黑" panose="020B0503020204020204" pitchFamily="34" charset="-122"/>
                        </a:rPr>
                        <a:t>dhcpv6-client</a:t>
                      </a:r>
                      <a:r>
                        <a:rPr lang="zh-CN" sz="1600" b="0" kern="100" dirty="0">
                          <a:solidFill>
                            <a:schemeClr val="tx1"/>
                          </a:solidFill>
                          <a:effectLst/>
                          <a:latin typeface="微软雅黑" panose="020B0503020204020204" pitchFamily="34" charset="-122"/>
                          <a:ea typeface="微软雅黑" panose="020B0503020204020204" pitchFamily="34" charset="-122"/>
                        </a:rPr>
                        <a:t>服务相关，则允许流量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388887373"/>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public</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拒绝流入的流量，除非与流出的流量相关；而如果流量与</a:t>
                      </a:r>
                      <a:r>
                        <a:rPr lang="en-US" sz="1600" b="0" kern="100" dirty="0" err="1">
                          <a:solidFill>
                            <a:schemeClr val="tx1"/>
                          </a:solidFill>
                          <a:effectLst/>
                          <a:latin typeface="微软雅黑" panose="020B0503020204020204" pitchFamily="34" charset="-122"/>
                          <a:ea typeface="微软雅黑" panose="020B0503020204020204" pitchFamily="34" charset="-122"/>
                        </a:rPr>
                        <a:t>ssh</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a:solidFill>
                            <a:schemeClr val="tx1"/>
                          </a:solidFill>
                          <a:effectLst/>
                          <a:latin typeface="微软雅黑" panose="020B0503020204020204" pitchFamily="34" charset="-122"/>
                          <a:ea typeface="微软雅黑" panose="020B0503020204020204" pitchFamily="34" charset="-122"/>
                        </a:rPr>
                        <a:t>dhcpv6-client</a:t>
                      </a:r>
                      <a:r>
                        <a:rPr lang="zh-CN" sz="1600" b="0" kern="100" dirty="0">
                          <a:solidFill>
                            <a:schemeClr val="tx1"/>
                          </a:solidFill>
                          <a:effectLst/>
                          <a:latin typeface="微软雅黑" panose="020B0503020204020204" pitchFamily="34" charset="-122"/>
                          <a:ea typeface="微软雅黑" panose="020B0503020204020204" pitchFamily="34" charset="-122"/>
                        </a:rPr>
                        <a:t>服务相关，则允许流量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268683894"/>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external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拒绝流入的流量，除非与流出的流量相关；而如果流量与</a:t>
                      </a:r>
                      <a:r>
                        <a:rPr lang="en-US" sz="1600" b="0" kern="100" dirty="0" err="1">
                          <a:solidFill>
                            <a:schemeClr val="tx1"/>
                          </a:solidFill>
                          <a:effectLst/>
                          <a:latin typeface="微软雅黑" panose="020B0503020204020204" pitchFamily="34" charset="-122"/>
                          <a:ea typeface="微软雅黑" panose="020B0503020204020204" pitchFamily="34" charset="-122"/>
                        </a:rPr>
                        <a:t>ssh</a:t>
                      </a:r>
                      <a:r>
                        <a:rPr lang="zh-CN" sz="1600" b="0" kern="100" dirty="0">
                          <a:solidFill>
                            <a:schemeClr val="tx1"/>
                          </a:solidFill>
                          <a:effectLst/>
                          <a:latin typeface="微软雅黑" panose="020B0503020204020204" pitchFamily="34" charset="-122"/>
                          <a:ea typeface="微软雅黑" panose="020B0503020204020204" pitchFamily="34" charset="-122"/>
                        </a:rPr>
                        <a:t>服务相关，则允许流量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20311701"/>
                  </a:ext>
                </a:extLst>
              </a:tr>
              <a:tr h="431736">
                <a:tc>
                  <a:txBody>
                    <a:bodyPr/>
                    <a:lstStyle/>
                    <a:p>
                      <a:pPr algn="ctr"/>
                      <a:r>
                        <a:rPr lang="en-US" sz="1600" b="0" dirty="0" err="1">
                          <a:solidFill>
                            <a:schemeClr val="tx1"/>
                          </a:solidFill>
                          <a:effectLst/>
                          <a:latin typeface="微软雅黑" panose="020B0503020204020204" pitchFamily="34" charset="-122"/>
                          <a:ea typeface="微软雅黑" panose="020B0503020204020204" pitchFamily="34" charset="-122"/>
                        </a:rPr>
                        <a:t>dmz</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拒绝流入的流量，除非与流出的流量相关；而如果流量与</a:t>
                      </a:r>
                      <a:r>
                        <a:rPr lang="en-US" sz="1600" b="0" kern="100" dirty="0" err="1">
                          <a:solidFill>
                            <a:schemeClr val="tx1"/>
                          </a:solidFill>
                          <a:effectLst/>
                          <a:latin typeface="微软雅黑" panose="020B0503020204020204" pitchFamily="34" charset="-122"/>
                          <a:ea typeface="微软雅黑" panose="020B0503020204020204" pitchFamily="34" charset="-122"/>
                        </a:rPr>
                        <a:t>ssh</a:t>
                      </a:r>
                      <a:r>
                        <a:rPr lang="zh-CN" sz="1600" b="0" kern="100" dirty="0">
                          <a:solidFill>
                            <a:schemeClr val="tx1"/>
                          </a:solidFill>
                          <a:effectLst/>
                          <a:latin typeface="微软雅黑" panose="020B0503020204020204" pitchFamily="34" charset="-122"/>
                          <a:ea typeface="微软雅黑" panose="020B0503020204020204" pitchFamily="34" charset="-122"/>
                        </a:rPr>
                        <a:t>服务相关，则允许流量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814005063"/>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block</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60313387"/>
                  </a:ext>
                </a:extLst>
              </a:tr>
              <a:tr h="431736">
                <a:tc>
                  <a:txBody>
                    <a:bodyPr/>
                    <a:lstStyle/>
                    <a:p>
                      <a:pPr algn="ctr"/>
                      <a:r>
                        <a:rPr lang="en-US" sz="1600" b="0" dirty="0">
                          <a:solidFill>
                            <a:schemeClr val="tx1"/>
                          </a:solidFill>
                          <a:effectLst/>
                          <a:latin typeface="微软雅黑" panose="020B0503020204020204" pitchFamily="34" charset="-122"/>
                          <a:ea typeface="微软雅黑" panose="020B0503020204020204" pitchFamily="34" charset="-122"/>
                        </a:rPr>
                        <a:t>drop</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ctr"/>
                      <a:r>
                        <a:rPr lang="zh-CN" sz="1600" b="0" kern="100" dirty="0">
                          <a:solidFill>
                            <a:schemeClr val="tx1"/>
                          </a:solidFill>
                          <a:effectLst/>
                          <a:latin typeface="微软雅黑" panose="020B0503020204020204" pitchFamily="34" charset="-122"/>
                          <a:ea typeface="微软雅黑" panose="020B0503020204020204" pitchFamily="34" charset="-122"/>
                        </a:rPr>
                        <a:t>拒绝流入的流量，除非与流出的流量相关</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544161803"/>
                  </a:ext>
                </a:extLst>
              </a:tr>
            </a:tbl>
          </a:graphicData>
        </a:graphic>
      </p:graphicFrame>
    </p:spTree>
    <p:extLst>
      <p:ext uri="{BB962C8B-B14F-4D97-AF65-F5344CB8AC3E}">
        <p14:creationId xmlns:p14="http://schemas.microsoft.com/office/powerpoint/2010/main" val="2683367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终端管理工具</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6" name="表格 5">
            <a:extLst>
              <a:ext uri="{FF2B5EF4-FFF2-40B4-BE49-F238E27FC236}">
                <a16:creationId xmlns:a16="http://schemas.microsoft.com/office/drawing/2014/main" id="{376A97BA-DB4B-41FC-BD63-721E6E8FC171}"/>
              </a:ext>
            </a:extLst>
          </p:cNvPr>
          <p:cNvGraphicFramePr>
            <a:graphicFrameLocks noGrp="1"/>
          </p:cNvGraphicFramePr>
          <p:nvPr>
            <p:extLst>
              <p:ext uri="{D42A27DB-BD31-4B8C-83A1-F6EECF244321}">
                <p14:modId xmlns:p14="http://schemas.microsoft.com/office/powerpoint/2010/main" val="64713550"/>
              </p:ext>
            </p:extLst>
          </p:nvPr>
        </p:nvGraphicFramePr>
        <p:xfrm>
          <a:off x="969645" y="1061759"/>
          <a:ext cx="10252710" cy="5026528"/>
        </p:xfrm>
        <a:graphic>
          <a:graphicData uri="http://schemas.openxmlformats.org/drawingml/2006/table">
            <a:tbl>
              <a:tblPr firstRow="1" firstCol="1" bandRow="1">
                <a:tableStyleId>{5C22544A-7EE6-4342-B048-85BDC9FD1C3A}</a:tableStyleId>
              </a:tblPr>
              <a:tblGrid>
                <a:gridCol w="3604853">
                  <a:extLst>
                    <a:ext uri="{9D8B030D-6E8A-4147-A177-3AD203B41FA5}">
                      <a16:colId xmlns:a16="http://schemas.microsoft.com/office/drawing/2014/main" val="126762285"/>
                    </a:ext>
                  </a:extLst>
                </a:gridCol>
                <a:gridCol w="6647857">
                  <a:extLst>
                    <a:ext uri="{9D8B030D-6E8A-4147-A177-3AD203B41FA5}">
                      <a16:colId xmlns:a16="http://schemas.microsoft.com/office/drawing/2014/main" val="2665529469"/>
                    </a:ext>
                  </a:extLst>
                </a:gridCol>
              </a:tblGrid>
              <a:tr h="484696">
                <a:tc>
                  <a:txBody>
                    <a:bodyPr/>
                    <a:lstStyle/>
                    <a:p>
                      <a:pPr algn="ctr"/>
                      <a:r>
                        <a:rPr lang="zh-CN" sz="1800" kern="100" dirty="0">
                          <a:effectLst/>
                          <a:latin typeface="微软雅黑" panose="020B0503020204020204" pitchFamily="34" charset="-122"/>
                          <a:ea typeface="微软雅黑" panose="020B0503020204020204" pitchFamily="34" charset="-122"/>
                        </a:rPr>
                        <a:t>参数</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作用</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43563321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--get-default-zone</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查询默认的区域名称</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872164222"/>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--set-default-zone=&lt;</a:t>
                      </a:r>
                      <a:r>
                        <a:rPr lang="zh-CN" sz="1600" b="0" kern="100" dirty="0">
                          <a:solidFill>
                            <a:schemeClr val="tx1"/>
                          </a:solidFill>
                          <a:effectLst/>
                          <a:latin typeface="微软雅黑" panose="020B0503020204020204" pitchFamily="34" charset="-122"/>
                          <a:ea typeface="微软雅黑" panose="020B0503020204020204" pitchFamily="34" charset="-122"/>
                        </a:rPr>
                        <a:t>区域名称</a:t>
                      </a:r>
                      <a:r>
                        <a:rPr lang="en-US" sz="1600" b="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设置默认的区域，使其永久生效</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87382586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--get-zones</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显示可用的区域</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522384149"/>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--get-services</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显示预先定义的服务</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7634360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--get-active-zones</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显示当前正在使用的区域与网卡名称</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1082311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--add-source=</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将源自此</a:t>
                      </a:r>
                      <a:r>
                        <a:rPr lang="en-US" sz="1600" b="0" kern="100">
                          <a:solidFill>
                            <a:schemeClr val="tx1"/>
                          </a:solidFill>
                          <a:effectLst/>
                          <a:latin typeface="微软雅黑" panose="020B0503020204020204" pitchFamily="34" charset="-122"/>
                          <a:ea typeface="微软雅黑" panose="020B0503020204020204" pitchFamily="34" charset="-122"/>
                        </a:rPr>
                        <a:t>IP</a:t>
                      </a:r>
                      <a:r>
                        <a:rPr lang="zh-CN" sz="1600" b="0" kern="100">
                          <a:solidFill>
                            <a:schemeClr val="tx1"/>
                          </a:solidFill>
                          <a:effectLst/>
                          <a:latin typeface="微软雅黑" panose="020B0503020204020204" pitchFamily="34" charset="-122"/>
                          <a:ea typeface="微软雅黑" panose="020B0503020204020204" pitchFamily="34" charset="-122"/>
                        </a:rPr>
                        <a:t>或子网的流量导向指定的区域</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990991480"/>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--remove-source=</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不再将源自此</a:t>
                      </a:r>
                      <a:r>
                        <a:rPr lang="en-US" sz="1600" b="0" kern="100">
                          <a:solidFill>
                            <a:schemeClr val="tx1"/>
                          </a:solidFill>
                          <a:effectLst/>
                          <a:latin typeface="微软雅黑" panose="020B0503020204020204" pitchFamily="34" charset="-122"/>
                          <a:ea typeface="微软雅黑" panose="020B0503020204020204" pitchFamily="34" charset="-122"/>
                        </a:rPr>
                        <a:t>IP</a:t>
                      </a:r>
                      <a:r>
                        <a:rPr lang="zh-CN" sz="1600" b="0" kern="100">
                          <a:solidFill>
                            <a:schemeClr val="tx1"/>
                          </a:solidFill>
                          <a:effectLst/>
                          <a:latin typeface="微软雅黑" panose="020B0503020204020204" pitchFamily="34" charset="-122"/>
                          <a:ea typeface="微软雅黑" panose="020B0503020204020204" pitchFamily="34" charset="-122"/>
                        </a:rPr>
                        <a:t>或子网的流量导向某个指定区域</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766566291"/>
                  </a:ext>
                </a:extLst>
              </a:tr>
              <a:tr h="252324">
                <a:tc>
                  <a:txBody>
                    <a:bodyPr/>
                    <a:lstStyle/>
                    <a:p>
                      <a:pPr algn="just"/>
                      <a:r>
                        <a:rPr lang="en-US" sz="1600" b="0" spc="-20" dirty="0">
                          <a:solidFill>
                            <a:schemeClr val="tx1"/>
                          </a:solidFill>
                          <a:effectLst/>
                          <a:latin typeface="微软雅黑" panose="020B0503020204020204" pitchFamily="34" charset="-122"/>
                          <a:ea typeface="微软雅黑" panose="020B0503020204020204" pitchFamily="34" charset="-122"/>
                        </a:rPr>
                        <a:t>--add-interface=&lt;</a:t>
                      </a:r>
                      <a:r>
                        <a:rPr lang="zh-CN" sz="1600" b="0" kern="100" spc="-20" dirty="0">
                          <a:solidFill>
                            <a:schemeClr val="tx1"/>
                          </a:solidFill>
                          <a:effectLst/>
                          <a:latin typeface="微软雅黑" panose="020B0503020204020204" pitchFamily="34" charset="-122"/>
                          <a:ea typeface="微软雅黑" panose="020B0503020204020204" pitchFamily="34" charset="-122"/>
                        </a:rPr>
                        <a:t>网卡名称</a:t>
                      </a:r>
                      <a:r>
                        <a:rPr lang="en-US" sz="1600" b="0" spc="-2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将源自该网卡的所有流量都导向某个指定区域</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410526049"/>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--change-interface=&lt;</a:t>
                      </a:r>
                      <a:r>
                        <a:rPr lang="zh-CN" sz="1600" b="0" kern="100" dirty="0">
                          <a:solidFill>
                            <a:schemeClr val="tx1"/>
                          </a:solidFill>
                          <a:effectLst/>
                          <a:latin typeface="微软雅黑" panose="020B0503020204020204" pitchFamily="34" charset="-122"/>
                          <a:ea typeface="微软雅黑" panose="020B0503020204020204" pitchFamily="34" charset="-122"/>
                        </a:rPr>
                        <a:t>网卡名称</a:t>
                      </a:r>
                      <a:r>
                        <a:rPr lang="en-US" sz="1600" b="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将某个网卡与区域进行关联</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714967353"/>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--list-all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显示当前区域的网卡配置参数、资源、端口以及服务等信息</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281803720"/>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--list-all-zones</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显示所有区域的网卡配置参数、资源、端口以及服务等信息</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513051564"/>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--add-service=&lt;</a:t>
                      </a:r>
                      <a:r>
                        <a:rPr lang="zh-CN" sz="1600" b="0" kern="100" dirty="0">
                          <a:solidFill>
                            <a:schemeClr val="tx1"/>
                          </a:solidFill>
                          <a:effectLst/>
                          <a:latin typeface="微软雅黑" panose="020B0503020204020204" pitchFamily="34" charset="-122"/>
                          <a:ea typeface="微软雅黑" panose="020B0503020204020204" pitchFamily="34" charset="-122"/>
                        </a:rPr>
                        <a:t>服务名</a:t>
                      </a:r>
                      <a:r>
                        <a:rPr lang="en-US" sz="1600" b="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设置默认区域允许该服务的流量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64856834"/>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--add-port=&lt;</a:t>
                      </a:r>
                      <a:r>
                        <a:rPr lang="zh-CN" sz="1600" b="0" kern="100" dirty="0">
                          <a:solidFill>
                            <a:schemeClr val="tx1"/>
                          </a:solidFill>
                          <a:effectLst/>
                          <a:latin typeface="微软雅黑" panose="020B0503020204020204" pitchFamily="34" charset="-122"/>
                          <a:ea typeface="微软雅黑" panose="020B0503020204020204" pitchFamily="34" charset="-122"/>
                        </a:rPr>
                        <a:t>端口号</a:t>
                      </a:r>
                      <a:r>
                        <a:rPr lang="en-US" sz="1600" b="0" kern="100" dirty="0">
                          <a:solidFill>
                            <a:schemeClr val="tx1"/>
                          </a:solidFill>
                          <a:effectLst/>
                          <a:latin typeface="微软雅黑" panose="020B0503020204020204" pitchFamily="34" charset="-122"/>
                          <a:ea typeface="微软雅黑" panose="020B0503020204020204" pitchFamily="34" charset="-122"/>
                        </a:rPr>
                        <a:t>/</a:t>
                      </a:r>
                      <a:r>
                        <a:rPr lang="zh-CN" sz="1600" b="0" kern="100" dirty="0">
                          <a:solidFill>
                            <a:schemeClr val="tx1"/>
                          </a:solidFill>
                          <a:effectLst/>
                          <a:latin typeface="微软雅黑" panose="020B0503020204020204" pitchFamily="34" charset="-122"/>
                          <a:ea typeface="微软雅黑" panose="020B0503020204020204" pitchFamily="34" charset="-122"/>
                        </a:rPr>
                        <a:t>协议</a:t>
                      </a:r>
                      <a:r>
                        <a:rPr lang="en-US" sz="1600" b="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设置默认区域允许该端口的流量</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148759660"/>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--remove-service=&lt;</a:t>
                      </a:r>
                      <a:r>
                        <a:rPr lang="zh-CN" sz="1600" b="0" kern="100" dirty="0">
                          <a:solidFill>
                            <a:schemeClr val="tx1"/>
                          </a:solidFill>
                          <a:effectLst/>
                          <a:latin typeface="微软雅黑" panose="020B0503020204020204" pitchFamily="34" charset="-122"/>
                          <a:ea typeface="微软雅黑" panose="020B0503020204020204" pitchFamily="34" charset="-122"/>
                        </a:rPr>
                        <a:t>服务名</a:t>
                      </a:r>
                      <a:r>
                        <a:rPr lang="en-US" sz="1600" b="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设置默认区域不再允许该服务的流量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023346126"/>
                  </a:ext>
                </a:extLst>
              </a:tr>
              <a:tr h="252324">
                <a:tc>
                  <a:txBody>
                    <a:bodyPr/>
                    <a:lstStyle/>
                    <a:p>
                      <a:pPr algn="just"/>
                      <a:r>
                        <a:rPr lang="en-US" sz="1600" b="0" spc="-20" dirty="0">
                          <a:solidFill>
                            <a:schemeClr val="tx1"/>
                          </a:solidFill>
                          <a:effectLst/>
                          <a:latin typeface="微软雅黑" panose="020B0503020204020204" pitchFamily="34" charset="-122"/>
                          <a:ea typeface="微软雅黑" panose="020B0503020204020204" pitchFamily="34" charset="-122"/>
                        </a:rPr>
                        <a:t>--remove-port=&lt;</a:t>
                      </a:r>
                      <a:r>
                        <a:rPr lang="zh-CN" sz="1600" b="0" kern="100" spc="-20" dirty="0">
                          <a:solidFill>
                            <a:schemeClr val="tx1"/>
                          </a:solidFill>
                          <a:effectLst/>
                          <a:latin typeface="微软雅黑" panose="020B0503020204020204" pitchFamily="34" charset="-122"/>
                          <a:ea typeface="微软雅黑" panose="020B0503020204020204" pitchFamily="34" charset="-122"/>
                        </a:rPr>
                        <a:t>端口号</a:t>
                      </a:r>
                      <a:r>
                        <a:rPr lang="en-US" sz="1600" b="0" kern="100" spc="-20" dirty="0">
                          <a:solidFill>
                            <a:schemeClr val="tx1"/>
                          </a:solidFill>
                          <a:effectLst/>
                          <a:latin typeface="微软雅黑" panose="020B0503020204020204" pitchFamily="34" charset="-122"/>
                          <a:ea typeface="微软雅黑" panose="020B0503020204020204" pitchFamily="34" charset="-122"/>
                        </a:rPr>
                        <a:t>/</a:t>
                      </a:r>
                      <a:r>
                        <a:rPr lang="zh-CN" sz="1600" b="0" kern="100" spc="-20" dirty="0">
                          <a:solidFill>
                            <a:schemeClr val="tx1"/>
                          </a:solidFill>
                          <a:effectLst/>
                          <a:latin typeface="微软雅黑" panose="020B0503020204020204" pitchFamily="34" charset="-122"/>
                          <a:ea typeface="微软雅黑" panose="020B0503020204020204" pitchFamily="34" charset="-122"/>
                        </a:rPr>
                        <a:t>协议</a:t>
                      </a:r>
                      <a:r>
                        <a:rPr lang="en-US" sz="1600" b="0" spc="-20" dirty="0">
                          <a:solidFill>
                            <a:schemeClr val="tx1"/>
                          </a:solidFill>
                          <a:effectLst/>
                          <a:latin typeface="微软雅黑" panose="020B0503020204020204" pitchFamily="34" charset="-122"/>
                          <a:ea typeface="微软雅黑" panose="020B0503020204020204" pitchFamily="34" charset="-122"/>
                        </a:rPr>
                        <a:t>&gt;</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a:solidFill>
                            <a:schemeClr val="tx1"/>
                          </a:solidFill>
                          <a:effectLst/>
                          <a:latin typeface="微软雅黑" panose="020B0503020204020204" pitchFamily="34" charset="-122"/>
                          <a:ea typeface="微软雅黑" panose="020B0503020204020204" pitchFamily="34" charset="-122"/>
                        </a:rPr>
                        <a:t>设置默认区域不再允许该端口的流量</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20828191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--reload</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让“永久生效”的配置规则立即生效，并覆盖当前的配置规则</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049081635"/>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--panic-on</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开启应急状况模式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4229250179"/>
                  </a:ext>
                </a:extLst>
              </a:tr>
              <a:tr h="252324">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--panic-off</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关闭应急状况模式</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821212597"/>
                  </a:ext>
                </a:extLst>
              </a:tr>
            </a:tbl>
          </a:graphicData>
        </a:graphic>
      </p:graphicFrame>
      <p:sp>
        <p:nvSpPr>
          <p:cNvPr id="14" name="文本框 13">
            <a:extLst>
              <a:ext uri="{FF2B5EF4-FFF2-40B4-BE49-F238E27FC236}">
                <a16:creationId xmlns:a16="http://schemas.microsoft.com/office/drawing/2014/main" id="{39CC2692-ADDF-46A8-B48D-2ECF42C0EF49}"/>
              </a:ext>
            </a:extLst>
          </p:cNvPr>
          <p:cNvSpPr txBox="1"/>
          <p:nvPr/>
        </p:nvSpPr>
        <p:spPr>
          <a:xfrm>
            <a:off x="3769256" y="6308725"/>
            <a:ext cx="4653488" cy="369332"/>
          </a:xfrm>
          <a:prstGeom prst="rect">
            <a:avLst/>
          </a:prstGeom>
          <a:noFill/>
        </p:spPr>
        <p:txBody>
          <a:bodyPr wrap="square">
            <a:spAutoFit/>
          </a:bodyPr>
          <a:lstStyle/>
          <a:p>
            <a:pPr algn="ctr"/>
            <a:r>
              <a:rPr lang="en-US" altLang="zh-CN" kern="100" dirty="0">
                <a:effectLst/>
                <a:latin typeface="微软雅黑" panose="020B0503020204020204" pitchFamily="34" charset="-122"/>
                <a:ea typeface="微软雅黑" panose="020B0503020204020204" pitchFamily="34" charset="-122"/>
              </a:rPr>
              <a:t>firewall-</a:t>
            </a:r>
            <a:r>
              <a:rPr lang="en-US" altLang="zh-CN" kern="100" dirty="0" err="1">
                <a:effectLst/>
                <a:latin typeface="微软雅黑" panose="020B0503020204020204" pitchFamily="34" charset="-122"/>
                <a:ea typeface="微软雅黑" panose="020B0503020204020204" pitchFamily="34" charset="-122"/>
              </a:rPr>
              <a:t>cmd</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命令中使用的参数以及作用</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0336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终端管理工具</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Text Box 22">
            <a:extLst>
              <a:ext uri="{FF2B5EF4-FFF2-40B4-BE49-F238E27FC236}">
                <a16:creationId xmlns:a16="http://schemas.microsoft.com/office/drawing/2014/main" id="{9E50399B-EE3F-4276-8A5F-FFE21DD79A6A}"/>
              </a:ext>
            </a:extLst>
          </p:cNvPr>
          <p:cNvSpPr txBox="1">
            <a:spLocks noChangeArrowheads="1"/>
          </p:cNvSpPr>
          <p:nvPr/>
        </p:nvSpPr>
        <p:spPr bwMode="auto">
          <a:xfrm>
            <a:off x="4716150" y="1049813"/>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1</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5" name="Text Box 23">
            <a:extLst>
              <a:ext uri="{FF2B5EF4-FFF2-40B4-BE49-F238E27FC236}">
                <a16:creationId xmlns:a16="http://schemas.microsoft.com/office/drawing/2014/main" id="{D48907B8-A0D8-40EA-84E2-50455EFD6434}"/>
              </a:ext>
            </a:extLst>
          </p:cNvPr>
          <p:cNvSpPr txBox="1">
            <a:spLocks noChangeArrowheads="1"/>
          </p:cNvSpPr>
          <p:nvPr/>
        </p:nvSpPr>
        <p:spPr bwMode="auto">
          <a:xfrm>
            <a:off x="4544400" y="1485408"/>
            <a:ext cx="2937092"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查看</a:t>
            </a:r>
            <a:r>
              <a:rPr kumimoji="0" lang="en-US" altLang="zh-CN" sz="16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firewalld</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服务当前所使用的区域。</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Text Box 22">
            <a:extLst>
              <a:ext uri="{FF2B5EF4-FFF2-40B4-BE49-F238E27FC236}">
                <a16:creationId xmlns:a16="http://schemas.microsoft.com/office/drawing/2014/main" id="{AE96146A-9359-4C00-8F13-EA839AE635BE}"/>
              </a:ext>
            </a:extLst>
          </p:cNvPr>
          <p:cNvSpPr txBox="1">
            <a:spLocks noChangeArrowheads="1"/>
          </p:cNvSpPr>
          <p:nvPr/>
        </p:nvSpPr>
        <p:spPr bwMode="auto">
          <a:xfrm>
            <a:off x="8479396" y="2506591"/>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5</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7" name="Text Box 23">
            <a:extLst>
              <a:ext uri="{FF2B5EF4-FFF2-40B4-BE49-F238E27FC236}">
                <a16:creationId xmlns:a16="http://schemas.microsoft.com/office/drawing/2014/main" id="{148F07CD-AC9E-4999-985F-3C9BB0DD422C}"/>
              </a:ext>
            </a:extLst>
          </p:cNvPr>
          <p:cNvSpPr txBox="1">
            <a:spLocks noChangeArrowheads="1"/>
          </p:cNvSpPr>
          <p:nvPr/>
        </p:nvSpPr>
        <p:spPr bwMode="auto">
          <a:xfrm>
            <a:off x="8479398" y="2942187"/>
            <a:ext cx="2793985"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启动和关闭</a:t>
            </a:r>
            <a:r>
              <a:rPr kumimoji="0" lang="en-US" altLang="zh-CN" sz="16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firewalld</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防火墙服务的应急状况模式。</a:t>
            </a:r>
          </a:p>
        </p:txBody>
      </p:sp>
      <p:sp>
        <p:nvSpPr>
          <p:cNvPr id="18" name="Text Box 22">
            <a:extLst>
              <a:ext uri="{FF2B5EF4-FFF2-40B4-BE49-F238E27FC236}">
                <a16:creationId xmlns:a16="http://schemas.microsoft.com/office/drawing/2014/main" id="{48945579-82A8-4E6C-BD36-1D9D8ADB98BD}"/>
              </a:ext>
            </a:extLst>
          </p:cNvPr>
          <p:cNvSpPr txBox="1">
            <a:spLocks noChangeArrowheads="1"/>
          </p:cNvSpPr>
          <p:nvPr/>
        </p:nvSpPr>
        <p:spPr bwMode="auto">
          <a:xfrm>
            <a:off x="7880846" y="4764424"/>
            <a:ext cx="3095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4</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9" name="Text Box 23">
            <a:extLst>
              <a:ext uri="{FF2B5EF4-FFF2-40B4-BE49-F238E27FC236}">
                <a16:creationId xmlns:a16="http://schemas.microsoft.com/office/drawing/2014/main" id="{CA9EF4B9-EC53-4BB1-8F08-AF4A38DEC282}"/>
              </a:ext>
            </a:extLst>
          </p:cNvPr>
          <p:cNvSpPr txBox="1">
            <a:spLocks noChangeArrowheads="1"/>
          </p:cNvSpPr>
          <p:nvPr/>
        </p:nvSpPr>
        <p:spPr bwMode="auto">
          <a:xfrm>
            <a:off x="7880847" y="5188063"/>
            <a:ext cx="2793985"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把</a:t>
            </a:r>
            <a:r>
              <a:rPr kumimoji="0" lang="en-US" altLang="zh-CN" sz="16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firewalld</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服务的默认区域设置为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public</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p>
        </p:txBody>
      </p:sp>
      <p:sp>
        <p:nvSpPr>
          <p:cNvPr id="20" name="Text Box 22">
            <a:extLst>
              <a:ext uri="{FF2B5EF4-FFF2-40B4-BE49-F238E27FC236}">
                <a16:creationId xmlns:a16="http://schemas.microsoft.com/office/drawing/2014/main" id="{4246B2DE-8F04-4903-9555-3E2365965DF8}"/>
              </a:ext>
            </a:extLst>
          </p:cNvPr>
          <p:cNvSpPr txBox="1">
            <a:spLocks noChangeArrowheads="1"/>
          </p:cNvSpPr>
          <p:nvPr/>
        </p:nvSpPr>
        <p:spPr bwMode="auto">
          <a:xfrm>
            <a:off x="918616" y="2506591"/>
            <a:ext cx="275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r"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2</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1" name="Text Box 23">
            <a:extLst>
              <a:ext uri="{FF2B5EF4-FFF2-40B4-BE49-F238E27FC236}">
                <a16:creationId xmlns:a16="http://schemas.microsoft.com/office/drawing/2014/main" id="{2231846E-2EF3-4992-8DEE-1FE010727AAA}"/>
              </a:ext>
            </a:extLst>
          </p:cNvPr>
          <p:cNvSpPr txBox="1">
            <a:spLocks noChangeArrowheads="1"/>
          </p:cNvSpPr>
          <p:nvPr/>
        </p:nvSpPr>
        <p:spPr bwMode="auto">
          <a:xfrm>
            <a:off x="884333" y="2942187"/>
            <a:ext cx="2793985"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查询指定网卡在</a:t>
            </a:r>
            <a:r>
              <a:rPr kumimoji="0" lang="en-US" altLang="zh-CN" sz="1600" b="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firewalld</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服务中绑定的区域。</a:t>
            </a:r>
          </a:p>
        </p:txBody>
      </p:sp>
      <p:sp>
        <p:nvSpPr>
          <p:cNvPr id="22" name="Text Box 22">
            <a:extLst>
              <a:ext uri="{FF2B5EF4-FFF2-40B4-BE49-F238E27FC236}">
                <a16:creationId xmlns:a16="http://schemas.microsoft.com/office/drawing/2014/main" id="{DC5890AA-B5D5-4E10-8486-59349118CF72}"/>
              </a:ext>
            </a:extLst>
          </p:cNvPr>
          <p:cNvSpPr txBox="1">
            <a:spLocks noChangeArrowheads="1"/>
          </p:cNvSpPr>
          <p:nvPr/>
        </p:nvSpPr>
        <p:spPr bwMode="auto">
          <a:xfrm>
            <a:off x="726317" y="4764424"/>
            <a:ext cx="3582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r" defTabSz="514338"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实验</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3</a:t>
            </a:r>
            <a:endPar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3" name="Text Box 23">
            <a:extLst>
              <a:ext uri="{FF2B5EF4-FFF2-40B4-BE49-F238E27FC236}">
                <a16:creationId xmlns:a16="http://schemas.microsoft.com/office/drawing/2014/main" id="{A3B5A756-FA5F-431D-8C6F-B9D90422693E}"/>
              </a:ext>
            </a:extLst>
          </p:cNvPr>
          <p:cNvSpPr txBox="1">
            <a:spLocks noChangeArrowheads="1"/>
          </p:cNvSpPr>
          <p:nvPr/>
        </p:nvSpPr>
        <p:spPr bwMode="auto">
          <a:xfrm>
            <a:off x="1514967" y="5188065"/>
            <a:ext cx="2793985" cy="102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just" defTabSz="914377"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把网卡默认区域修改为</a:t>
            </a: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external</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，并在系统重启后生效。</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24" name="五边形 35">
            <a:extLst>
              <a:ext uri="{FF2B5EF4-FFF2-40B4-BE49-F238E27FC236}">
                <a16:creationId xmlns:a16="http://schemas.microsoft.com/office/drawing/2014/main" id="{3E217CEB-B612-4C16-9985-3BC3382E01A1}"/>
              </a:ext>
            </a:extLst>
          </p:cNvPr>
          <p:cNvSpPr/>
          <p:nvPr/>
        </p:nvSpPr>
        <p:spPr>
          <a:xfrm>
            <a:off x="4787118" y="2845087"/>
            <a:ext cx="2617763" cy="2493107"/>
          </a:xfrm>
          <a:prstGeom prst="pentagon">
            <a:avLst/>
          </a:prstGeom>
          <a:gradFill>
            <a:gsLst>
              <a:gs pos="25000">
                <a:srgbClr val="0070C0">
                  <a:alpha val="19000"/>
                </a:srgbClr>
              </a:gs>
              <a:gs pos="100000">
                <a:srgbClr val="00B0F0">
                  <a:alpha val="19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五边形 36">
            <a:extLst>
              <a:ext uri="{FF2B5EF4-FFF2-40B4-BE49-F238E27FC236}">
                <a16:creationId xmlns:a16="http://schemas.microsoft.com/office/drawing/2014/main" id="{BAD1882E-A82A-46CD-96C6-4F04FA64C462}"/>
              </a:ext>
            </a:extLst>
          </p:cNvPr>
          <p:cNvSpPr/>
          <p:nvPr/>
        </p:nvSpPr>
        <p:spPr>
          <a:xfrm>
            <a:off x="5016913" y="3063939"/>
            <a:ext cx="2158173" cy="2055403"/>
          </a:xfrm>
          <a:prstGeom prst="pentagon">
            <a:avLst/>
          </a:prstGeom>
          <a:gradFill>
            <a:gsLst>
              <a:gs pos="25000">
                <a:srgbClr val="0070C0"/>
              </a:gs>
              <a:gs pos="100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6" name="直接连接符 58">
            <a:extLst>
              <a:ext uri="{FF2B5EF4-FFF2-40B4-BE49-F238E27FC236}">
                <a16:creationId xmlns:a16="http://schemas.microsoft.com/office/drawing/2014/main" id="{47749DE1-B42E-4CD7-8B65-74845BF716A4}"/>
              </a:ext>
            </a:extLst>
          </p:cNvPr>
          <p:cNvCxnSpPr>
            <a:cxnSpLocks/>
          </p:cNvCxnSpPr>
          <p:nvPr/>
        </p:nvCxnSpPr>
        <p:spPr>
          <a:xfrm>
            <a:off x="6877904" y="5317091"/>
            <a:ext cx="341756" cy="29004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59">
            <a:extLst>
              <a:ext uri="{FF2B5EF4-FFF2-40B4-BE49-F238E27FC236}">
                <a16:creationId xmlns:a16="http://schemas.microsoft.com/office/drawing/2014/main" id="{05E3FC8E-BEC2-437C-A914-4C0B10EDCEDB}"/>
              </a:ext>
            </a:extLst>
          </p:cNvPr>
          <p:cNvCxnSpPr>
            <a:cxnSpLocks/>
          </p:cNvCxnSpPr>
          <p:nvPr/>
        </p:nvCxnSpPr>
        <p:spPr>
          <a:xfrm flipH="1">
            <a:off x="7219661" y="5607137"/>
            <a:ext cx="656785"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64">
            <a:extLst>
              <a:ext uri="{FF2B5EF4-FFF2-40B4-BE49-F238E27FC236}">
                <a16:creationId xmlns:a16="http://schemas.microsoft.com/office/drawing/2014/main" id="{093195F7-A250-4C5F-ABE4-0D87DE2BBBBD}"/>
              </a:ext>
            </a:extLst>
          </p:cNvPr>
          <p:cNvCxnSpPr>
            <a:cxnSpLocks/>
          </p:cNvCxnSpPr>
          <p:nvPr/>
        </p:nvCxnSpPr>
        <p:spPr>
          <a:xfrm flipV="1">
            <a:off x="7379535" y="3332885"/>
            <a:ext cx="275767" cy="47990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65">
            <a:extLst>
              <a:ext uri="{FF2B5EF4-FFF2-40B4-BE49-F238E27FC236}">
                <a16:creationId xmlns:a16="http://schemas.microsoft.com/office/drawing/2014/main" id="{64154E2D-7511-40FD-9F18-4F2AD5CFA638}"/>
              </a:ext>
            </a:extLst>
          </p:cNvPr>
          <p:cNvCxnSpPr>
            <a:cxnSpLocks/>
          </p:cNvCxnSpPr>
          <p:nvPr/>
        </p:nvCxnSpPr>
        <p:spPr>
          <a:xfrm flipH="1" flipV="1">
            <a:off x="7655302" y="3332885"/>
            <a:ext cx="906089"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67">
            <a:extLst>
              <a:ext uri="{FF2B5EF4-FFF2-40B4-BE49-F238E27FC236}">
                <a16:creationId xmlns:a16="http://schemas.microsoft.com/office/drawing/2014/main" id="{AF98D92A-CEAF-41D6-94DF-1D1914D887C2}"/>
              </a:ext>
            </a:extLst>
          </p:cNvPr>
          <p:cNvCxnSpPr>
            <a:cxnSpLocks/>
          </p:cNvCxnSpPr>
          <p:nvPr/>
        </p:nvCxnSpPr>
        <p:spPr>
          <a:xfrm flipH="1" flipV="1">
            <a:off x="4502414" y="3332885"/>
            <a:ext cx="275767" cy="47990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68">
            <a:extLst>
              <a:ext uri="{FF2B5EF4-FFF2-40B4-BE49-F238E27FC236}">
                <a16:creationId xmlns:a16="http://schemas.microsoft.com/office/drawing/2014/main" id="{5F69D461-A21B-4B4F-AA87-5442D9D36862}"/>
              </a:ext>
            </a:extLst>
          </p:cNvPr>
          <p:cNvCxnSpPr>
            <a:cxnSpLocks/>
          </p:cNvCxnSpPr>
          <p:nvPr/>
        </p:nvCxnSpPr>
        <p:spPr>
          <a:xfrm flipV="1">
            <a:off x="3596325" y="3332885"/>
            <a:ext cx="906089"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70">
            <a:extLst>
              <a:ext uri="{FF2B5EF4-FFF2-40B4-BE49-F238E27FC236}">
                <a16:creationId xmlns:a16="http://schemas.microsoft.com/office/drawing/2014/main" id="{19D36412-3B9F-451E-B0F7-CF70FC14EFE1}"/>
              </a:ext>
            </a:extLst>
          </p:cNvPr>
          <p:cNvCxnSpPr>
            <a:cxnSpLocks/>
          </p:cNvCxnSpPr>
          <p:nvPr/>
        </p:nvCxnSpPr>
        <p:spPr>
          <a:xfrm flipH="1">
            <a:off x="4965302" y="5336282"/>
            <a:ext cx="339721" cy="290047"/>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71">
            <a:extLst>
              <a:ext uri="{FF2B5EF4-FFF2-40B4-BE49-F238E27FC236}">
                <a16:creationId xmlns:a16="http://schemas.microsoft.com/office/drawing/2014/main" id="{331DE885-5BBE-489B-B1D5-E916F31F6CDC}"/>
              </a:ext>
            </a:extLst>
          </p:cNvPr>
          <p:cNvCxnSpPr>
            <a:cxnSpLocks/>
          </p:cNvCxnSpPr>
          <p:nvPr/>
        </p:nvCxnSpPr>
        <p:spPr>
          <a:xfrm>
            <a:off x="4311151" y="5626327"/>
            <a:ext cx="654151" cy="0"/>
          </a:xfrm>
          <a:prstGeom prst="line">
            <a:avLst/>
          </a:prstGeom>
          <a:ln w="15875" cap="rnd">
            <a:gradFill flip="none" rotWithShape="1">
              <a:gsLst>
                <a:gs pos="11000">
                  <a:srgbClr val="00B0F0">
                    <a:alpha val="0"/>
                  </a:srgbClr>
                </a:gs>
                <a:gs pos="59000">
                  <a:srgbClr val="0070C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76">
            <a:extLst>
              <a:ext uri="{FF2B5EF4-FFF2-40B4-BE49-F238E27FC236}">
                <a16:creationId xmlns:a16="http://schemas.microsoft.com/office/drawing/2014/main" id="{D4D8FF63-50EE-4D30-87BD-E00921573EC4}"/>
              </a:ext>
            </a:extLst>
          </p:cNvPr>
          <p:cNvCxnSpPr>
            <a:cxnSpLocks/>
          </p:cNvCxnSpPr>
          <p:nvPr/>
        </p:nvCxnSpPr>
        <p:spPr>
          <a:xfrm flipH="1" flipV="1">
            <a:off x="6096001" y="2619647"/>
            <a:ext cx="1" cy="227703"/>
          </a:xfrm>
          <a:prstGeom prst="line">
            <a:avLst/>
          </a:prstGeom>
          <a:ln w="15875" cap="rnd">
            <a:gradFill flip="none" rotWithShape="1">
              <a:gsLst>
                <a:gs pos="11000">
                  <a:srgbClr val="00B0F0">
                    <a:alpha val="0"/>
                  </a:srgbClr>
                </a:gs>
                <a:gs pos="59000">
                  <a:srgbClr val="0070C0"/>
                </a:gs>
              </a:gsLst>
              <a:lin ang="5400000" scaled="0"/>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77">
            <a:extLst>
              <a:ext uri="{FF2B5EF4-FFF2-40B4-BE49-F238E27FC236}">
                <a16:creationId xmlns:a16="http://schemas.microsoft.com/office/drawing/2014/main" id="{0C6980AC-D50E-4DEB-99C1-AF56F7FC219F}"/>
              </a:ext>
            </a:extLst>
          </p:cNvPr>
          <p:cNvCxnSpPr>
            <a:cxnSpLocks/>
          </p:cNvCxnSpPr>
          <p:nvPr/>
        </p:nvCxnSpPr>
        <p:spPr>
          <a:xfrm flipH="1">
            <a:off x="5239030" y="2605134"/>
            <a:ext cx="1713939" cy="6295"/>
          </a:xfrm>
          <a:prstGeom prst="line">
            <a:avLst/>
          </a:prstGeom>
          <a:ln w="15875" cap="rnd">
            <a:gradFill flip="none" rotWithShape="1">
              <a:gsLst>
                <a:gs pos="0">
                  <a:srgbClr val="00B0F0">
                    <a:alpha val="0"/>
                  </a:srgbClr>
                </a:gs>
                <a:gs pos="50000">
                  <a:srgbClr val="0070C0"/>
                </a:gs>
                <a:gs pos="100000">
                  <a:srgbClr val="00B0F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FD1D0E4-408A-4DBD-BED6-784906507435}"/>
              </a:ext>
            </a:extLst>
          </p:cNvPr>
          <p:cNvSpPr txBox="1"/>
          <p:nvPr/>
        </p:nvSpPr>
        <p:spPr>
          <a:xfrm>
            <a:off x="5511226" y="3828812"/>
            <a:ext cx="1169551" cy="525657"/>
          </a:xfrm>
          <a:prstGeom prst="rect">
            <a:avLst/>
          </a:prstGeom>
          <a:noFill/>
        </p:spPr>
        <p:txBody>
          <a:bodyPr wrap="square" rtlCol="0">
            <a:spAutoFit/>
          </a:bodyPr>
          <a:ls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实验</a:t>
            </a:r>
          </a:p>
        </p:txBody>
      </p:sp>
    </p:spTree>
    <p:extLst>
      <p:ext uri="{BB962C8B-B14F-4D97-AF65-F5344CB8AC3E}">
        <p14:creationId xmlns:p14="http://schemas.microsoft.com/office/powerpoint/2010/main" val="726983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终端管理工具</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C1D8B276-5E85-48B1-A329-88E254AD7CB6}"/>
              </a:ext>
            </a:extLst>
          </p:cNvPr>
          <p:cNvGrpSpPr/>
          <p:nvPr/>
        </p:nvGrpSpPr>
        <p:grpSpPr>
          <a:xfrm>
            <a:off x="1468312" y="4553721"/>
            <a:ext cx="8964127" cy="601428"/>
            <a:chOff x="1468312" y="4399216"/>
            <a:chExt cx="8964127" cy="601428"/>
          </a:xfrm>
        </p:grpSpPr>
        <p:sp>
          <p:nvSpPr>
            <p:cNvPr id="60" name="AutoShape 6">
              <a:extLst>
                <a:ext uri="{FF2B5EF4-FFF2-40B4-BE49-F238E27FC236}">
                  <a16:creationId xmlns:a16="http://schemas.microsoft.com/office/drawing/2014/main" id="{34476ABC-EF5A-41C3-B574-8BC4D1FA7E90}"/>
                </a:ext>
              </a:extLst>
            </p:cNvPr>
            <p:cNvSpPr/>
            <p:nvPr/>
          </p:nvSpPr>
          <p:spPr>
            <a:xfrm>
              <a:off x="1468312" y="4399216"/>
              <a:ext cx="1174291" cy="601428"/>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10</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1" name="AutoShape 11">
              <a:extLst>
                <a:ext uri="{FF2B5EF4-FFF2-40B4-BE49-F238E27FC236}">
                  <a16:creationId xmlns:a16="http://schemas.microsoft.com/office/drawing/2014/main" id="{8C1571FA-2297-4160-B134-72BE3E31360E}"/>
                </a:ext>
              </a:extLst>
            </p:cNvPr>
            <p:cNvSpPr/>
            <p:nvPr/>
          </p:nvSpPr>
          <p:spPr>
            <a:xfrm>
              <a:off x="2836202" y="4399216"/>
              <a:ext cx="7596237" cy="601428"/>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把原本访问本机</a:t>
              </a:r>
              <a:r>
                <a:rPr lang="en-US" altLang="zh-CN" sz="1600" dirty="0">
                  <a:latin typeface="微软雅黑" panose="020B0503020204020204" pitchFamily="34" charset="-122"/>
                  <a:ea typeface="微软雅黑" panose="020B0503020204020204" pitchFamily="34" charset="-122"/>
                  <a:cs typeface="+mn-ea"/>
                  <a:sym typeface="+mn-lt"/>
                </a:rPr>
                <a:t>888</a:t>
              </a:r>
              <a:r>
                <a:rPr lang="zh-CN" altLang="en-US" sz="1600" dirty="0">
                  <a:latin typeface="微软雅黑" panose="020B0503020204020204" pitchFamily="34" charset="-122"/>
                  <a:ea typeface="微软雅黑" panose="020B0503020204020204" pitchFamily="34" charset="-122"/>
                  <a:cs typeface="+mn-ea"/>
                  <a:sym typeface="+mn-lt"/>
                </a:rPr>
                <a:t>端口的流量转发到</a:t>
              </a:r>
              <a:r>
                <a:rPr lang="en-US" altLang="zh-CN" sz="1600" dirty="0">
                  <a:latin typeface="微软雅黑" panose="020B0503020204020204" pitchFamily="34" charset="-122"/>
                  <a:ea typeface="微软雅黑" panose="020B0503020204020204" pitchFamily="34" charset="-122"/>
                  <a:cs typeface="+mn-ea"/>
                  <a:sym typeface="+mn-lt"/>
                </a:rPr>
                <a:t>22</a:t>
              </a:r>
              <a:r>
                <a:rPr lang="zh-CN" altLang="en-US" sz="1600" dirty="0">
                  <a:latin typeface="微软雅黑" panose="020B0503020204020204" pitchFamily="34" charset="-122"/>
                  <a:ea typeface="微软雅黑" panose="020B0503020204020204" pitchFamily="34" charset="-122"/>
                  <a:cs typeface="+mn-ea"/>
                  <a:sym typeface="+mn-lt"/>
                </a:rPr>
                <a:t>端口，要且求当前和长期均有效。</a:t>
              </a:r>
            </a:p>
          </p:txBody>
        </p:sp>
      </p:grpSp>
      <p:grpSp>
        <p:nvGrpSpPr>
          <p:cNvPr id="7" name="组合 6">
            <a:extLst>
              <a:ext uri="{FF2B5EF4-FFF2-40B4-BE49-F238E27FC236}">
                <a16:creationId xmlns:a16="http://schemas.microsoft.com/office/drawing/2014/main" id="{4349FADE-E07B-4747-A4CC-D17AB1EB722E}"/>
              </a:ext>
            </a:extLst>
          </p:cNvPr>
          <p:cNvGrpSpPr/>
          <p:nvPr/>
        </p:nvGrpSpPr>
        <p:grpSpPr>
          <a:xfrm>
            <a:off x="1468312" y="3804965"/>
            <a:ext cx="8964127" cy="601428"/>
            <a:chOff x="1468312" y="3678772"/>
            <a:chExt cx="8964127" cy="601428"/>
          </a:xfrm>
        </p:grpSpPr>
        <p:sp>
          <p:nvSpPr>
            <p:cNvPr id="62" name="AutoShape 5">
              <a:extLst>
                <a:ext uri="{FF2B5EF4-FFF2-40B4-BE49-F238E27FC236}">
                  <a16:creationId xmlns:a16="http://schemas.microsoft.com/office/drawing/2014/main" id="{D2A7DF4B-5121-48DF-90D1-98C13D353C8D}"/>
                </a:ext>
              </a:extLst>
            </p:cNvPr>
            <p:cNvSpPr/>
            <p:nvPr/>
          </p:nvSpPr>
          <p:spPr>
            <a:xfrm>
              <a:off x="1468312" y="3678772"/>
              <a:ext cx="1174291" cy="601428"/>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9</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3" name="AutoShape 9">
              <a:extLst>
                <a:ext uri="{FF2B5EF4-FFF2-40B4-BE49-F238E27FC236}">
                  <a16:creationId xmlns:a16="http://schemas.microsoft.com/office/drawing/2014/main" id="{36818F01-6112-4C4C-B273-1A2BFA7AB74C}"/>
                </a:ext>
              </a:extLst>
            </p:cNvPr>
            <p:cNvSpPr/>
            <p:nvPr/>
          </p:nvSpPr>
          <p:spPr>
            <a:xfrm>
              <a:off x="2836202" y="3678772"/>
              <a:ext cx="7596237" cy="601428"/>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把访问</a:t>
              </a:r>
              <a:r>
                <a:rPr lang="en-US" altLang="zh-CN" sz="1600" dirty="0">
                  <a:latin typeface="微软雅黑" panose="020B0503020204020204" pitchFamily="34" charset="-122"/>
                  <a:ea typeface="微软雅黑" panose="020B0503020204020204" pitchFamily="34" charset="-122"/>
                  <a:cs typeface="+mn-ea"/>
                  <a:sym typeface="+mn-lt"/>
                </a:rPr>
                <a:t>8080</a:t>
              </a:r>
              <a:r>
                <a:rPr lang="zh-CN" altLang="en-US" sz="1600" dirty="0">
                  <a:latin typeface="微软雅黑" panose="020B0503020204020204" pitchFamily="34" charset="-122"/>
                  <a:ea typeface="微软雅黑" panose="020B0503020204020204" pitchFamily="34" charset="-122"/>
                  <a:cs typeface="+mn-ea"/>
                  <a:sym typeface="+mn-lt"/>
                </a:rPr>
                <a:t>和</a:t>
              </a:r>
              <a:r>
                <a:rPr lang="en-US" altLang="zh-CN" sz="1600" dirty="0">
                  <a:latin typeface="微软雅黑" panose="020B0503020204020204" pitchFamily="34" charset="-122"/>
                  <a:ea typeface="微软雅黑" panose="020B0503020204020204" pitchFamily="34" charset="-122"/>
                  <a:cs typeface="+mn-ea"/>
                  <a:sym typeface="+mn-lt"/>
                </a:rPr>
                <a:t>8081</a:t>
              </a:r>
              <a:r>
                <a:rPr lang="zh-CN" altLang="en-US" sz="1600" dirty="0">
                  <a:latin typeface="微软雅黑" panose="020B0503020204020204" pitchFamily="34" charset="-122"/>
                  <a:ea typeface="微软雅黑" panose="020B0503020204020204" pitchFamily="34" charset="-122"/>
                  <a:cs typeface="+mn-ea"/>
                  <a:sym typeface="+mn-lt"/>
                </a:rPr>
                <a:t>端口的流量策略设置为允许，但仅限当前生效。</a:t>
              </a:r>
            </a:p>
          </p:txBody>
        </p:sp>
      </p:grpSp>
      <p:grpSp>
        <p:nvGrpSpPr>
          <p:cNvPr id="8" name="组合 7">
            <a:extLst>
              <a:ext uri="{FF2B5EF4-FFF2-40B4-BE49-F238E27FC236}">
                <a16:creationId xmlns:a16="http://schemas.microsoft.com/office/drawing/2014/main" id="{FD42D7A7-4D62-4278-9814-B799D7E7DA0A}"/>
              </a:ext>
            </a:extLst>
          </p:cNvPr>
          <p:cNvGrpSpPr/>
          <p:nvPr/>
        </p:nvGrpSpPr>
        <p:grpSpPr>
          <a:xfrm>
            <a:off x="1468312" y="3054623"/>
            <a:ext cx="8957350" cy="603014"/>
            <a:chOff x="1468312" y="2958327"/>
            <a:chExt cx="8957350" cy="603014"/>
          </a:xfrm>
        </p:grpSpPr>
        <p:sp>
          <p:nvSpPr>
            <p:cNvPr id="64" name="AutoShape 4">
              <a:extLst>
                <a:ext uri="{FF2B5EF4-FFF2-40B4-BE49-F238E27FC236}">
                  <a16:creationId xmlns:a16="http://schemas.microsoft.com/office/drawing/2014/main" id="{CC5D6A93-4153-482A-94C7-DA0DFC0F4832}"/>
                </a:ext>
              </a:extLst>
            </p:cNvPr>
            <p:cNvSpPr/>
            <p:nvPr/>
          </p:nvSpPr>
          <p:spPr>
            <a:xfrm>
              <a:off x="1468312" y="2958327"/>
              <a:ext cx="1174291" cy="603014"/>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8</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5" name="AutoShape 7">
              <a:extLst>
                <a:ext uri="{FF2B5EF4-FFF2-40B4-BE49-F238E27FC236}">
                  <a16:creationId xmlns:a16="http://schemas.microsoft.com/office/drawing/2014/main" id="{AC439E08-865C-4681-9F5E-039700463E4E}"/>
                </a:ext>
              </a:extLst>
            </p:cNvPr>
            <p:cNvSpPr/>
            <p:nvPr/>
          </p:nvSpPr>
          <p:spPr>
            <a:xfrm>
              <a:off x="2872700" y="2958327"/>
              <a:ext cx="7552962" cy="603014"/>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把</a:t>
              </a:r>
              <a:r>
                <a:rPr lang="en-US" altLang="zh-CN" sz="1600" dirty="0">
                  <a:latin typeface="微软雅黑" panose="020B0503020204020204" pitchFamily="34" charset="-122"/>
                  <a:ea typeface="微软雅黑" panose="020B0503020204020204" pitchFamily="34" charset="-122"/>
                  <a:cs typeface="+mn-ea"/>
                  <a:sym typeface="+mn-lt"/>
                </a:rPr>
                <a:t>HTTP</a:t>
              </a:r>
              <a:r>
                <a:rPr lang="zh-CN" altLang="en-US" sz="1600" dirty="0">
                  <a:latin typeface="微软雅黑" panose="020B0503020204020204" pitchFamily="34" charset="-122"/>
                  <a:ea typeface="微软雅黑" panose="020B0503020204020204" pitchFamily="34" charset="-122"/>
                  <a:cs typeface="+mn-ea"/>
                  <a:sym typeface="+mn-lt"/>
                </a:rPr>
                <a:t>协议的流量设置为永久拒绝，并立即生效。</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a:extLst>
              <a:ext uri="{FF2B5EF4-FFF2-40B4-BE49-F238E27FC236}">
                <a16:creationId xmlns:a16="http://schemas.microsoft.com/office/drawing/2014/main" id="{9EB5A6A1-AB03-4D68-9E61-333BE30708B5}"/>
              </a:ext>
            </a:extLst>
          </p:cNvPr>
          <p:cNvGrpSpPr/>
          <p:nvPr/>
        </p:nvGrpSpPr>
        <p:grpSpPr>
          <a:xfrm>
            <a:off x="1468312" y="1519027"/>
            <a:ext cx="8964129" cy="639512"/>
            <a:chOff x="1468312" y="1519027"/>
            <a:chExt cx="8964129" cy="639512"/>
          </a:xfrm>
        </p:grpSpPr>
        <p:sp>
          <p:nvSpPr>
            <p:cNvPr id="66" name="AutoShape 2">
              <a:extLst>
                <a:ext uri="{FF2B5EF4-FFF2-40B4-BE49-F238E27FC236}">
                  <a16:creationId xmlns:a16="http://schemas.microsoft.com/office/drawing/2014/main" id="{1696A091-EF41-46BB-93A2-14066DD10422}"/>
                </a:ext>
              </a:extLst>
            </p:cNvPr>
            <p:cNvSpPr/>
            <p:nvPr/>
          </p:nvSpPr>
          <p:spPr>
            <a:xfrm>
              <a:off x="1468312" y="1519027"/>
              <a:ext cx="1174291" cy="603014"/>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6</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8" name="AutoShape 4">
              <a:extLst>
                <a:ext uri="{FF2B5EF4-FFF2-40B4-BE49-F238E27FC236}">
                  <a16:creationId xmlns:a16="http://schemas.microsoft.com/office/drawing/2014/main" id="{E7B7B6F5-6CCE-4170-9C35-195A8D2A85EA}"/>
                </a:ext>
              </a:extLst>
            </p:cNvPr>
            <p:cNvSpPr/>
            <p:nvPr/>
          </p:nvSpPr>
          <p:spPr>
            <a:xfrm>
              <a:off x="2836203" y="1555525"/>
              <a:ext cx="7596238" cy="603014"/>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查询</a:t>
              </a:r>
              <a:r>
                <a:rPr lang="en-US" altLang="zh-CN" sz="1600" dirty="0">
                  <a:latin typeface="微软雅黑" panose="020B0503020204020204" pitchFamily="34" charset="-122"/>
                  <a:ea typeface="微软雅黑" panose="020B0503020204020204" pitchFamily="34" charset="-122"/>
                  <a:cs typeface="+mn-ea"/>
                  <a:sym typeface="+mn-lt"/>
                </a:rPr>
                <a:t>SSH</a:t>
              </a:r>
              <a:r>
                <a:rPr lang="zh-CN" altLang="en-US" sz="1600" dirty="0">
                  <a:latin typeface="微软雅黑" panose="020B0503020204020204" pitchFamily="34" charset="-122"/>
                  <a:ea typeface="微软雅黑" panose="020B0503020204020204" pitchFamily="34" charset="-122"/>
                  <a:cs typeface="+mn-ea"/>
                  <a:sym typeface="+mn-lt"/>
                </a:rPr>
                <a:t>和</a:t>
              </a:r>
              <a:r>
                <a:rPr lang="en-US" altLang="zh-CN" sz="1600" dirty="0">
                  <a:latin typeface="微软雅黑" panose="020B0503020204020204" pitchFamily="34" charset="-122"/>
                  <a:ea typeface="微软雅黑" panose="020B0503020204020204" pitchFamily="34" charset="-122"/>
                  <a:cs typeface="+mn-ea"/>
                  <a:sym typeface="+mn-lt"/>
                </a:rPr>
                <a:t>HTTPS</a:t>
              </a:r>
              <a:r>
                <a:rPr lang="zh-CN" altLang="en-US" sz="1600" dirty="0">
                  <a:latin typeface="微软雅黑" panose="020B0503020204020204" pitchFamily="34" charset="-122"/>
                  <a:ea typeface="微软雅黑" panose="020B0503020204020204" pitchFamily="34" charset="-122"/>
                  <a:cs typeface="+mn-ea"/>
                  <a:sym typeface="+mn-lt"/>
                </a:rPr>
                <a:t>协议的流量是否允许放行。</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DE0FA883-6F9E-4875-9F85-35635A4F793E}"/>
              </a:ext>
            </a:extLst>
          </p:cNvPr>
          <p:cNvGrpSpPr/>
          <p:nvPr/>
        </p:nvGrpSpPr>
        <p:grpSpPr>
          <a:xfrm>
            <a:off x="1468312" y="2305867"/>
            <a:ext cx="8964129" cy="601428"/>
            <a:chOff x="1468312" y="2237885"/>
            <a:chExt cx="8964129" cy="601428"/>
          </a:xfrm>
        </p:grpSpPr>
        <p:sp>
          <p:nvSpPr>
            <p:cNvPr id="67" name="AutoShape 3">
              <a:extLst>
                <a:ext uri="{FF2B5EF4-FFF2-40B4-BE49-F238E27FC236}">
                  <a16:creationId xmlns:a16="http://schemas.microsoft.com/office/drawing/2014/main" id="{64B1FC12-13D8-4A4A-9719-8511AB452099}"/>
                </a:ext>
              </a:extLst>
            </p:cNvPr>
            <p:cNvSpPr/>
            <p:nvPr/>
          </p:nvSpPr>
          <p:spPr>
            <a:xfrm>
              <a:off x="1468312" y="2237885"/>
              <a:ext cx="1174291" cy="601428"/>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7</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9" name="AutoShape 5">
              <a:extLst>
                <a:ext uri="{FF2B5EF4-FFF2-40B4-BE49-F238E27FC236}">
                  <a16:creationId xmlns:a16="http://schemas.microsoft.com/office/drawing/2014/main" id="{243012C7-121B-44F3-9245-F629D2A8902C}"/>
                </a:ext>
              </a:extLst>
            </p:cNvPr>
            <p:cNvSpPr/>
            <p:nvPr/>
          </p:nvSpPr>
          <p:spPr>
            <a:xfrm>
              <a:off x="2836203" y="2237885"/>
              <a:ext cx="7596238" cy="601428"/>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把</a:t>
              </a:r>
              <a:r>
                <a:rPr lang="en-US" altLang="zh-CN" sz="1600" dirty="0">
                  <a:latin typeface="微软雅黑" panose="020B0503020204020204" pitchFamily="34" charset="-122"/>
                  <a:ea typeface="微软雅黑" panose="020B0503020204020204" pitchFamily="34" charset="-122"/>
                  <a:cs typeface="+mn-ea"/>
                  <a:sym typeface="+mn-lt"/>
                </a:rPr>
                <a:t>HTTPS</a:t>
              </a:r>
              <a:r>
                <a:rPr lang="zh-CN" altLang="en-US" sz="1600" dirty="0">
                  <a:latin typeface="微软雅黑" panose="020B0503020204020204" pitchFamily="34" charset="-122"/>
                  <a:ea typeface="微软雅黑" panose="020B0503020204020204" pitchFamily="34" charset="-122"/>
                  <a:cs typeface="+mn-ea"/>
                  <a:sym typeface="+mn-lt"/>
                </a:rPr>
                <a:t>协议的流量设置为永久允许放行，并立即生效。</a:t>
              </a:r>
            </a:p>
          </p:txBody>
        </p:sp>
      </p:grpSp>
      <p:grpSp>
        <p:nvGrpSpPr>
          <p:cNvPr id="3" name="组合 2">
            <a:extLst>
              <a:ext uri="{FF2B5EF4-FFF2-40B4-BE49-F238E27FC236}">
                <a16:creationId xmlns:a16="http://schemas.microsoft.com/office/drawing/2014/main" id="{CBBEF709-5205-4BE2-AFD7-0B2CC46DB7CA}"/>
              </a:ext>
            </a:extLst>
          </p:cNvPr>
          <p:cNvGrpSpPr/>
          <p:nvPr/>
        </p:nvGrpSpPr>
        <p:grpSpPr>
          <a:xfrm>
            <a:off x="1468312" y="5302475"/>
            <a:ext cx="8970907" cy="612534"/>
            <a:chOff x="1468312" y="5081574"/>
            <a:chExt cx="8970907" cy="612534"/>
          </a:xfrm>
        </p:grpSpPr>
        <p:sp>
          <p:nvSpPr>
            <p:cNvPr id="70" name="AutoShape 6">
              <a:extLst>
                <a:ext uri="{FF2B5EF4-FFF2-40B4-BE49-F238E27FC236}">
                  <a16:creationId xmlns:a16="http://schemas.microsoft.com/office/drawing/2014/main" id="{6F0ABC35-52D4-4340-9801-1C71F9564FA4}"/>
                </a:ext>
              </a:extLst>
            </p:cNvPr>
            <p:cNvSpPr/>
            <p:nvPr/>
          </p:nvSpPr>
          <p:spPr>
            <a:xfrm>
              <a:off x="1468312" y="5091094"/>
              <a:ext cx="1174291" cy="603014"/>
            </a:xfrm>
            <a:prstGeom prst="roundRect">
              <a:avLst>
                <a:gd name="adj" fmla="val 16667"/>
              </a:avLst>
            </a:prstGeom>
            <a:gradFill>
              <a:gsLst>
                <a:gs pos="25000">
                  <a:srgbClr val="0070C0"/>
                </a:gs>
                <a:gs pos="100000">
                  <a:srgbClr val="00B0F0"/>
                </a:gs>
              </a:gsLst>
              <a:lin ang="5400000" scaled="0"/>
            </a:gradFill>
            <a:ln w="9525">
              <a:noFill/>
            </a:ln>
          </p:spPr>
          <p:txBody>
            <a:bodyPr wrap="none" anchor="ctr"/>
            <a:lstStyle/>
            <a:p>
              <a:pPr algn="ctr" fontAlgn="base">
                <a:lnSpc>
                  <a:spcPct val="130000"/>
                </a:lnSpc>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实验</a:t>
              </a: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11</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1" name="AutoShape 11">
              <a:extLst>
                <a:ext uri="{FF2B5EF4-FFF2-40B4-BE49-F238E27FC236}">
                  <a16:creationId xmlns:a16="http://schemas.microsoft.com/office/drawing/2014/main" id="{ACECC170-8709-4DC3-B334-7A4CC387D559}"/>
                </a:ext>
              </a:extLst>
            </p:cNvPr>
            <p:cNvSpPr/>
            <p:nvPr/>
          </p:nvSpPr>
          <p:spPr>
            <a:xfrm>
              <a:off x="2799702" y="5081574"/>
              <a:ext cx="7639517" cy="601428"/>
            </a:xfrm>
            <a:prstGeom prst="flowChartAlternateProcess">
              <a:avLst/>
            </a:prstGeom>
            <a:noFill/>
            <a:ln w="9525">
              <a:solidFill>
                <a:schemeClr val="tx2"/>
              </a:solidFill>
            </a:ln>
          </p:spPr>
          <p:txBody>
            <a:bodyPr wrap="none" anchor="ctr"/>
            <a:lstStyle/>
            <a:p>
              <a:pPr fontAlgn="base">
                <a:lnSpc>
                  <a:spcPct val="130000"/>
                </a:lnSpc>
                <a:spcBef>
                  <a:spcPct val="0"/>
                </a:spcBef>
                <a:spcAft>
                  <a:spcPct val="0"/>
                </a:spcAft>
              </a:pPr>
              <a:r>
                <a:rPr lang="zh-CN" altLang="en-US" sz="1600" dirty="0">
                  <a:latin typeface="微软雅黑" panose="020B0503020204020204" pitchFamily="34" charset="-122"/>
                  <a:ea typeface="微软雅黑" panose="020B0503020204020204" pitchFamily="34" charset="-122"/>
                  <a:cs typeface="+mn-ea"/>
                  <a:sym typeface="+mn-lt"/>
                </a:rPr>
                <a:t>富规则的设置。它的优先级在所有的防火墙策略中也是最高的。</a:t>
              </a:r>
            </a:p>
          </p:txBody>
        </p:sp>
      </p:grpSp>
    </p:spTree>
    <p:extLst>
      <p:ext uri="{BB962C8B-B14F-4D97-AF65-F5344CB8AC3E}">
        <p14:creationId xmlns:p14="http://schemas.microsoft.com/office/powerpoint/2010/main" val="3871237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0" grpId="0" bldLvl="0" animBg="1"/>
      <p:bldP spid="60" grpId="1" bldLvl="0" animBg="1"/>
      <p:bldP spid="60" grpId="2" bldLvl="0" animBg="1"/>
      <p:bldP spid="60" grpId="3" bldLvl="0" animBg="1"/>
      <p:bldP spid="60" grpId="4" bldLvl="0" animBg="1"/>
      <p:bldP spid="60" grpId="5" bldLvl="0" animBg="1"/>
      <p:bldP spid="60" grpId="6" bldLvl="0" animBg="1"/>
      <p:bldP spid="60" grpId="7" bldLvl="0" animBg="1"/>
      <p:bldP spid="60" grpId="8" bldLvl="0" animBg="1"/>
      <p:bldP spid="60" grpId="9" bldLvl="0" animBg="1"/>
      <p:bldP spid="60" grpId="10" bldLvl="0" animBg="1"/>
      <p:bldP spid="60" grpId="11" bldLvl="0" animBg="1"/>
      <p:bldP spid="60" grpId="12" bldLvl="0" animBg="1"/>
      <p:bldP spid="60" grpId="13" bldLvl="0" animBg="1"/>
      <p:bldP spid="60" grpId="14" bldLvl="0" animBg="1"/>
      <p:bldP spid="60" grpId="15" bldLvl="0" animBg="1"/>
      <p:bldP spid="60" grpId="16" bldLvl="0" animBg="1"/>
      <p:bldP spid="61" grpId="0" bldLvl="0" animBg="1"/>
      <p:bldP spid="61" grpId="1" bldLvl="0" animBg="1"/>
      <p:bldP spid="61" grpId="2" bldLvl="0" animBg="1"/>
      <p:bldP spid="61" grpId="3" bldLvl="0" animBg="1"/>
      <p:bldP spid="61" grpId="4" bldLvl="0" animBg="1"/>
      <p:bldP spid="61" grpId="5" bldLvl="0" animBg="1"/>
      <p:bldP spid="61" grpId="6" bldLvl="0" animBg="1"/>
      <p:bldP spid="61" grpId="7" bldLvl="0" animBg="1"/>
      <p:bldP spid="61" grpId="8" bldLvl="0" animBg="1"/>
      <p:bldP spid="61" grpId="9" bldLvl="0" animBg="1"/>
      <p:bldP spid="61" grpId="10" bldLvl="0" animBg="1"/>
      <p:bldP spid="61" grpId="11" bldLvl="0" animBg="1"/>
      <p:bldP spid="61" grpId="12" bldLvl="0" animBg="1"/>
      <p:bldP spid="61" grpId="13" bldLvl="0" animBg="1"/>
      <p:bldP spid="61" grpId="14" bldLvl="0" animBg="1"/>
      <p:bldP spid="61" grpId="15" bldLvl="0" animBg="1"/>
      <p:bldP spid="61" grpId="16" bldLvl="0" animBg="1"/>
      <p:bldP spid="62" grpId="0" bldLvl="0" animBg="1"/>
      <p:bldP spid="62" grpId="1" bldLvl="0" animBg="1"/>
      <p:bldP spid="62" grpId="2" bldLvl="0" animBg="1"/>
      <p:bldP spid="62" grpId="3" bldLvl="0" animBg="1"/>
      <p:bldP spid="62" grpId="4" bldLvl="0" animBg="1"/>
      <p:bldP spid="62" grpId="5" bldLvl="0" animBg="1"/>
      <p:bldP spid="62" grpId="6" bldLvl="0" animBg="1"/>
      <p:bldP spid="62" grpId="7" bldLvl="0" animBg="1"/>
      <p:bldP spid="62" grpId="8" bldLvl="0" animBg="1"/>
      <p:bldP spid="62" grpId="9" bldLvl="0" animBg="1"/>
      <p:bldP spid="62" grpId="10" bldLvl="0" animBg="1"/>
      <p:bldP spid="62" grpId="11" bldLvl="0" animBg="1"/>
      <p:bldP spid="62" grpId="12" bldLvl="0" animBg="1"/>
      <p:bldP spid="62" grpId="13" bldLvl="0" animBg="1"/>
      <p:bldP spid="62" grpId="14" bldLvl="0" animBg="1"/>
      <p:bldP spid="62" grpId="15" bldLvl="0" animBg="1"/>
      <p:bldP spid="62" grpId="16" bldLvl="0" animBg="1"/>
      <p:bldP spid="63" grpId="0" bldLvl="0" animBg="1"/>
      <p:bldP spid="63" grpId="1" bldLvl="0" animBg="1"/>
      <p:bldP spid="63" grpId="2" bldLvl="0" animBg="1"/>
      <p:bldP spid="63" grpId="3" bldLvl="0" animBg="1"/>
      <p:bldP spid="63" grpId="4" bldLvl="0" animBg="1"/>
      <p:bldP spid="63" grpId="5" bldLvl="0" animBg="1"/>
      <p:bldP spid="63" grpId="6" bldLvl="0" animBg="1"/>
      <p:bldP spid="63" grpId="7" bldLvl="0" animBg="1"/>
      <p:bldP spid="63" grpId="8" bldLvl="0" animBg="1"/>
      <p:bldP spid="63" grpId="9" bldLvl="0" animBg="1"/>
      <p:bldP spid="63" grpId="10" bldLvl="0" animBg="1"/>
      <p:bldP spid="63" grpId="11" bldLvl="0" animBg="1"/>
      <p:bldP spid="63" grpId="12" bldLvl="0" animBg="1"/>
      <p:bldP spid="63" grpId="13" bldLvl="0" animBg="1"/>
      <p:bldP spid="63" grpId="14" bldLvl="0" animBg="1"/>
      <p:bldP spid="63" grpId="15" bldLvl="0" animBg="1"/>
      <p:bldP spid="63" grpId="16" bldLvl="0" animBg="1"/>
      <p:bldP spid="64" grpId="0" bldLvl="0" animBg="1"/>
      <p:bldP spid="64" grpId="1" bldLvl="0" animBg="1"/>
      <p:bldP spid="64" grpId="2" bldLvl="0" animBg="1"/>
      <p:bldP spid="64" grpId="3" bldLvl="0" animBg="1"/>
      <p:bldP spid="64" grpId="4" bldLvl="0" animBg="1"/>
      <p:bldP spid="64" grpId="5" bldLvl="0" animBg="1"/>
      <p:bldP spid="64" grpId="6" bldLvl="0" animBg="1"/>
      <p:bldP spid="64" grpId="7" bldLvl="0" animBg="1"/>
      <p:bldP spid="64" grpId="8" bldLvl="0" animBg="1"/>
      <p:bldP spid="64" grpId="9" bldLvl="0" animBg="1"/>
      <p:bldP spid="64" grpId="10" bldLvl="0" animBg="1"/>
      <p:bldP spid="64" grpId="11" bldLvl="0" animBg="1"/>
      <p:bldP spid="64" grpId="12" bldLvl="0" animBg="1"/>
      <p:bldP spid="64" grpId="13" bldLvl="0" animBg="1"/>
      <p:bldP spid="64" grpId="14" bldLvl="0" animBg="1"/>
      <p:bldP spid="64" grpId="15" bldLvl="0" animBg="1"/>
      <p:bldP spid="64" grpId="16" bldLvl="0" animBg="1"/>
      <p:bldP spid="65" grpId="0" bldLvl="0" animBg="1"/>
      <p:bldP spid="65" grpId="1" bldLvl="0" animBg="1"/>
      <p:bldP spid="65" grpId="2" bldLvl="0" animBg="1"/>
      <p:bldP spid="65" grpId="3" bldLvl="0" animBg="1"/>
      <p:bldP spid="65" grpId="4" bldLvl="0" animBg="1"/>
      <p:bldP spid="65" grpId="5" bldLvl="0" animBg="1"/>
      <p:bldP spid="65" grpId="6" bldLvl="0" animBg="1"/>
      <p:bldP spid="65" grpId="7" bldLvl="0" animBg="1"/>
      <p:bldP spid="65" grpId="8" bldLvl="0" animBg="1"/>
      <p:bldP spid="65" grpId="9" bldLvl="0" animBg="1"/>
      <p:bldP spid="65" grpId="10" bldLvl="0" animBg="1"/>
      <p:bldP spid="65" grpId="11" bldLvl="0" animBg="1"/>
      <p:bldP spid="65" grpId="12" bldLvl="0" animBg="1"/>
      <p:bldP spid="65" grpId="13" bldLvl="0" animBg="1"/>
      <p:bldP spid="65" grpId="14" bldLvl="0" animBg="1"/>
      <p:bldP spid="65" grpId="15" bldLvl="0" animBg="1"/>
      <p:bldP spid="65" grpId="16" bldLvl="0" animBg="1"/>
      <p:bldP spid="66" grpId="0" bldLvl="0" animBg="1"/>
      <p:bldP spid="66" grpId="1" bldLvl="0" animBg="1"/>
      <p:bldP spid="66" grpId="2" bldLvl="0" animBg="1"/>
      <p:bldP spid="66" grpId="3" bldLvl="0" animBg="1"/>
      <p:bldP spid="66" grpId="4" bldLvl="0" animBg="1"/>
      <p:bldP spid="66" grpId="5" bldLvl="0" animBg="1"/>
      <p:bldP spid="66" grpId="6" bldLvl="0" animBg="1"/>
      <p:bldP spid="66" grpId="7" bldLvl="0" animBg="1"/>
      <p:bldP spid="66" grpId="8" bldLvl="0" animBg="1"/>
      <p:bldP spid="66" grpId="9" bldLvl="0" animBg="1"/>
      <p:bldP spid="66" grpId="10" bldLvl="0" animBg="1"/>
      <p:bldP spid="66" grpId="11" bldLvl="0" animBg="1"/>
      <p:bldP spid="66" grpId="12" bldLvl="0" animBg="1"/>
      <p:bldP spid="66" grpId="13" bldLvl="0" animBg="1"/>
      <p:bldP spid="66" grpId="14" bldLvl="0" animBg="1"/>
      <p:bldP spid="66" grpId="15" bldLvl="0" animBg="1"/>
      <p:bldP spid="66" grpId="16" bldLvl="0" animBg="1"/>
      <p:bldP spid="68" grpId="0" bldLvl="0" animBg="1"/>
      <p:bldP spid="68" grpId="1" bldLvl="0" animBg="1"/>
      <p:bldP spid="68" grpId="2" bldLvl="0" animBg="1"/>
      <p:bldP spid="68" grpId="3" bldLvl="0" animBg="1"/>
      <p:bldP spid="68" grpId="4" bldLvl="0" animBg="1"/>
      <p:bldP spid="68" grpId="5" bldLvl="0" animBg="1"/>
      <p:bldP spid="68" grpId="6" bldLvl="0" animBg="1"/>
      <p:bldP spid="68" grpId="7" bldLvl="0" animBg="1"/>
      <p:bldP spid="68" grpId="8" bldLvl="0" animBg="1"/>
      <p:bldP spid="68" grpId="9" bldLvl="0" animBg="1"/>
      <p:bldP spid="68" grpId="10" bldLvl="0" animBg="1"/>
      <p:bldP spid="68" grpId="11" bldLvl="0" animBg="1"/>
      <p:bldP spid="68" grpId="12" bldLvl="0" animBg="1"/>
      <p:bldP spid="68" grpId="13" bldLvl="0" animBg="1"/>
      <p:bldP spid="68" grpId="14" bldLvl="0" animBg="1"/>
      <p:bldP spid="68" grpId="15" bldLvl="0" animBg="1"/>
      <p:bldP spid="68" grpId="16" bldLvl="0" animBg="1"/>
      <p:bldP spid="67" grpId="0" bldLvl="0" animBg="1"/>
      <p:bldP spid="67" grpId="1" bldLvl="0" animBg="1"/>
      <p:bldP spid="67" grpId="2" bldLvl="0" animBg="1"/>
      <p:bldP spid="67" grpId="3" bldLvl="0" animBg="1"/>
      <p:bldP spid="67" grpId="4" bldLvl="0" animBg="1"/>
      <p:bldP spid="67" grpId="5" bldLvl="0" animBg="1"/>
      <p:bldP spid="67" grpId="6" bldLvl="0" animBg="1"/>
      <p:bldP spid="67" grpId="7" bldLvl="0" animBg="1"/>
      <p:bldP spid="67" grpId="8" bldLvl="0" animBg="1"/>
      <p:bldP spid="67" grpId="9" bldLvl="0" animBg="1"/>
      <p:bldP spid="67" grpId="10" bldLvl="0" animBg="1"/>
      <p:bldP spid="67" grpId="11" bldLvl="0" animBg="1"/>
      <p:bldP spid="67" grpId="12" bldLvl="0" animBg="1"/>
      <p:bldP spid="67" grpId="13" bldLvl="0" animBg="1"/>
      <p:bldP spid="67" grpId="14" bldLvl="0" animBg="1"/>
      <p:bldP spid="67" grpId="15" bldLvl="0" animBg="1"/>
      <p:bldP spid="67" grpId="16" bldLvl="0" animBg="1"/>
      <p:bldP spid="69" grpId="0" bldLvl="0" animBg="1"/>
      <p:bldP spid="69" grpId="1" bldLvl="0" animBg="1"/>
      <p:bldP spid="69" grpId="2" bldLvl="0" animBg="1"/>
      <p:bldP spid="69" grpId="3" bldLvl="0" animBg="1"/>
      <p:bldP spid="69" grpId="4" bldLvl="0" animBg="1"/>
      <p:bldP spid="69" grpId="5" bldLvl="0" animBg="1"/>
      <p:bldP spid="69" grpId="6" bldLvl="0" animBg="1"/>
      <p:bldP spid="69" grpId="7" bldLvl="0" animBg="1"/>
      <p:bldP spid="69" grpId="8" bldLvl="0" animBg="1"/>
      <p:bldP spid="69" grpId="9" bldLvl="0" animBg="1"/>
      <p:bldP spid="69" grpId="10" bldLvl="0" animBg="1"/>
      <p:bldP spid="69" grpId="11" bldLvl="0" animBg="1"/>
      <p:bldP spid="69" grpId="12" bldLvl="0" animBg="1"/>
      <p:bldP spid="69" grpId="13" bldLvl="0" animBg="1"/>
      <p:bldP spid="69" grpId="14" bldLvl="0" animBg="1"/>
      <p:bldP spid="69" grpId="15" bldLvl="0" animBg="1"/>
      <p:bldP spid="69" grpId="16" bldLvl="0" animBg="1"/>
      <p:bldP spid="70" grpId="0" bldLvl="0" animBg="1"/>
      <p:bldP spid="70" grpId="1" bldLvl="0" animBg="1"/>
      <p:bldP spid="70" grpId="2" bldLvl="0" animBg="1"/>
      <p:bldP spid="70" grpId="3" bldLvl="0" animBg="1"/>
      <p:bldP spid="70" grpId="4" bldLvl="0" animBg="1"/>
      <p:bldP spid="70" grpId="5" bldLvl="0" animBg="1"/>
      <p:bldP spid="70" grpId="6" bldLvl="0" animBg="1"/>
      <p:bldP spid="70" grpId="7" bldLvl="0" animBg="1"/>
      <p:bldP spid="70" grpId="8" bldLvl="0" animBg="1"/>
      <p:bldP spid="70" grpId="9" bldLvl="0" animBg="1"/>
      <p:bldP spid="70" grpId="10" bldLvl="0" animBg="1"/>
      <p:bldP spid="70" grpId="11" bldLvl="0" animBg="1"/>
      <p:bldP spid="70" grpId="12" bldLvl="0" animBg="1"/>
      <p:bldP spid="70" grpId="13" bldLvl="0" animBg="1"/>
      <p:bldP spid="70" grpId="14" bldLvl="0" animBg="1"/>
      <p:bldP spid="70" grpId="15" bldLvl="0" animBg="1"/>
      <p:bldP spid="70" grpId="16" bldLvl="0" animBg="1"/>
      <p:bldP spid="71" grpId="0" bldLvl="0" animBg="1"/>
      <p:bldP spid="71" grpId="1" bldLvl="0" animBg="1"/>
      <p:bldP spid="71" grpId="2" bldLvl="0" animBg="1"/>
      <p:bldP spid="71" grpId="3" bldLvl="0" animBg="1"/>
      <p:bldP spid="71" grpId="4" bldLvl="0" animBg="1"/>
      <p:bldP spid="71" grpId="5" bldLvl="0" animBg="1"/>
      <p:bldP spid="71" grpId="6" bldLvl="0" animBg="1"/>
      <p:bldP spid="71" grpId="7" bldLvl="0" animBg="1"/>
      <p:bldP spid="71" grpId="8" bldLvl="0" animBg="1"/>
      <p:bldP spid="71" grpId="9" bldLvl="0" animBg="1"/>
      <p:bldP spid="71" grpId="10" bldLvl="0" animBg="1"/>
      <p:bldP spid="71" grpId="11" bldLvl="0" animBg="1"/>
      <p:bldP spid="71" grpId="12" bldLvl="0" animBg="1"/>
      <p:bldP spid="71" grpId="13" bldLvl="0" animBg="1"/>
      <p:bldP spid="71" grpId="14" bldLvl="0" animBg="1"/>
      <p:bldP spid="71" grpId="15" bldLvl="0" animBg="1"/>
      <p:bldP spid="71" grpId="16"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图形管理工具</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配置软件仓库</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4AEE261F-DE87-439C-9129-6C6E68C76B0E}"/>
              </a:ext>
            </a:extLst>
          </p:cNvPr>
          <p:cNvGrpSpPr/>
          <p:nvPr/>
        </p:nvGrpSpPr>
        <p:grpSpPr>
          <a:xfrm>
            <a:off x="557827" y="1407856"/>
            <a:ext cx="2197210" cy="4590668"/>
            <a:chOff x="557827" y="1611056"/>
            <a:chExt cx="2197210" cy="4590668"/>
          </a:xfrm>
        </p:grpSpPr>
        <p:sp>
          <p:nvSpPr>
            <p:cNvPr id="28" name="矩形: 圆角 27">
              <a:extLst>
                <a:ext uri="{FF2B5EF4-FFF2-40B4-BE49-F238E27FC236}">
                  <a16:creationId xmlns:a16="http://schemas.microsoft.com/office/drawing/2014/main" id="{452A324D-A7EA-40BD-AF93-D3411DDB4AE1}"/>
                </a:ext>
              </a:extLst>
            </p:cNvPr>
            <p:cNvSpPr/>
            <p:nvPr/>
          </p:nvSpPr>
          <p:spPr>
            <a:xfrm>
              <a:off x="569674" y="1611056"/>
              <a:ext cx="2183686" cy="459066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EC96029B-2CC1-45BA-B9D6-779611BA4718}"/>
                </a:ext>
              </a:extLst>
            </p:cNvPr>
            <p:cNvSpPr txBox="1"/>
            <p:nvPr/>
          </p:nvSpPr>
          <p:spPr>
            <a:xfrm>
              <a:off x="690351" y="2459546"/>
              <a:ext cx="1941089" cy="263418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将虚拟机的“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CD/DVD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SATA</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）”光盘选项设置为“使用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ISO</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映像文件”，然后选择已经下载好的系统镜像。</a:t>
              </a:r>
            </a:p>
          </p:txBody>
        </p:sp>
        <p:sp>
          <p:nvSpPr>
            <p:cNvPr id="30" name="任意多边形: 形状 29">
              <a:extLst>
                <a:ext uri="{FF2B5EF4-FFF2-40B4-BE49-F238E27FC236}">
                  <a16:creationId xmlns:a16="http://schemas.microsoft.com/office/drawing/2014/main" id="{3E77990E-5E4C-464E-AFED-1BE198A47680}"/>
                </a:ext>
              </a:extLst>
            </p:cNvPr>
            <p:cNvSpPr/>
            <p:nvPr/>
          </p:nvSpPr>
          <p:spPr>
            <a:xfrm>
              <a:off x="557827" y="1611057"/>
              <a:ext cx="2197210"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0737000A-13A6-418E-AE1E-6313C230D242}"/>
                </a:ext>
              </a:extLst>
            </p:cNvPr>
            <p:cNvSpPr txBox="1"/>
            <p:nvPr/>
          </p:nvSpPr>
          <p:spPr>
            <a:xfrm>
              <a:off x="690351" y="1877742"/>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首先</a:t>
              </a:r>
            </a:p>
          </p:txBody>
        </p:sp>
      </p:grpSp>
      <p:grpSp>
        <p:nvGrpSpPr>
          <p:cNvPr id="14" name="组合 13">
            <a:extLst>
              <a:ext uri="{FF2B5EF4-FFF2-40B4-BE49-F238E27FC236}">
                <a16:creationId xmlns:a16="http://schemas.microsoft.com/office/drawing/2014/main" id="{8DD039A7-FDD8-41EC-8053-75DAB497B7A1}"/>
              </a:ext>
            </a:extLst>
          </p:cNvPr>
          <p:cNvGrpSpPr/>
          <p:nvPr/>
        </p:nvGrpSpPr>
        <p:grpSpPr>
          <a:xfrm>
            <a:off x="6522325" y="1407856"/>
            <a:ext cx="2405556" cy="4590668"/>
            <a:chOff x="6528043" y="1611056"/>
            <a:chExt cx="2405556" cy="4590668"/>
          </a:xfrm>
        </p:grpSpPr>
        <p:sp>
          <p:nvSpPr>
            <p:cNvPr id="36" name="矩形: 圆角 35">
              <a:extLst>
                <a:ext uri="{FF2B5EF4-FFF2-40B4-BE49-F238E27FC236}">
                  <a16:creationId xmlns:a16="http://schemas.microsoft.com/office/drawing/2014/main" id="{91B273D2-EA42-42A5-B582-F45191C22486}"/>
                </a:ext>
              </a:extLst>
            </p:cNvPr>
            <p:cNvSpPr/>
            <p:nvPr/>
          </p:nvSpPr>
          <p:spPr>
            <a:xfrm>
              <a:off x="6539890" y="1611056"/>
              <a:ext cx="2390750" cy="459066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文本框 36">
              <a:extLst>
                <a:ext uri="{FF2B5EF4-FFF2-40B4-BE49-F238E27FC236}">
                  <a16:creationId xmlns:a16="http://schemas.microsoft.com/office/drawing/2014/main" id="{39A6B89B-67BD-4BC6-8FCC-2B23CFDF2C36}"/>
                </a:ext>
              </a:extLst>
            </p:cNvPr>
            <p:cNvSpPr txBox="1"/>
            <p:nvPr/>
          </p:nvSpPr>
          <p:spPr>
            <a:xfrm>
              <a:off x="6660567" y="2459546"/>
              <a:ext cx="2150518" cy="374217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把光盘设备中的系统镜像挂载到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/media/</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cdrom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目录。为了能够让软件仓库一直为用户提供服务，更加严谨的做法是将系统镜像文件的挂载信息写入到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etc</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fstab</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文件中，以保证万无一失。</a:t>
              </a:r>
            </a:p>
          </p:txBody>
        </p:sp>
        <p:sp>
          <p:nvSpPr>
            <p:cNvPr id="38" name="任意多边形: 形状 37">
              <a:extLst>
                <a:ext uri="{FF2B5EF4-FFF2-40B4-BE49-F238E27FC236}">
                  <a16:creationId xmlns:a16="http://schemas.microsoft.com/office/drawing/2014/main" id="{1F2A064E-E85D-4250-AF7F-416563642028}"/>
                </a:ext>
              </a:extLst>
            </p:cNvPr>
            <p:cNvSpPr/>
            <p:nvPr/>
          </p:nvSpPr>
          <p:spPr>
            <a:xfrm>
              <a:off x="6528043" y="1611057"/>
              <a:ext cx="2405556"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015C71D7-5183-4A6B-821F-9E731568981C}"/>
                </a:ext>
              </a:extLst>
            </p:cNvPr>
            <p:cNvSpPr txBox="1"/>
            <p:nvPr/>
          </p:nvSpPr>
          <p:spPr>
            <a:xfrm>
              <a:off x="6660567" y="1877742"/>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然后</a:t>
              </a:r>
            </a:p>
          </p:txBody>
        </p:sp>
      </p:grpSp>
      <p:grpSp>
        <p:nvGrpSpPr>
          <p:cNvPr id="15" name="组合 14">
            <a:extLst>
              <a:ext uri="{FF2B5EF4-FFF2-40B4-BE49-F238E27FC236}">
                <a16:creationId xmlns:a16="http://schemas.microsoft.com/office/drawing/2014/main" id="{5DF88288-7FFA-40AC-A136-D35F312328F1}"/>
              </a:ext>
            </a:extLst>
          </p:cNvPr>
          <p:cNvGrpSpPr/>
          <p:nvPr/>
        </p:nvGrpSpPr>
        <p:grpSpPr>
          <a:xfrm>
            <a:off x="9130415" y="1407856"/>
            <a:ext cx="2420454" cy="4590668"/>
            <a:chOff x="9130415" y="1611056"/>
            <a:chExt cx="2420454" cy="4590668"/>
          </a:xfrm>
        </p:grpSpPr>
        <p:sp>
          <p:nvSpPr>
            <p:cNvPr id="40" name="矩形: 圆角 39">
              <a:extLst>
                <a:ext uri="{FF2B5EF4-FFF2-40B4-BE49-F238E27FC236}">
                  <a16:creationId xmlns:a16="http://schemas.microsoft.com/office/drawing/2014/main" id="{F12F60B0-16F8-468E-8BBC-B8EBA82F0FF0}"/>
                </a:ext>
              </a:extLst>
            </p:cNvPr>
            <p:cNvSpPr/>
            <p:nvPr/>
          </p:nvSpPr>
          <p:spPr>
            <a:xfrm>
              <a:off x="9142263" y="1611056"/>
              <a:ext cx="2405556" cy="4590668"/>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EFFFF1B4-92EC-41E9-99DF-F2B9C4F38DAF}"/>
                </a:ext>
              </a:extLst>
            </p:cNvPr>
            <p:cNvSpPr txBox="1"/>
            <p:nvPr/>
          </p:nvSpPr>
          <p:spPr>
            <a:xfrm>
              <a:off x="9262941" y="2459546"/>
              <a:ext cx="2150518" cy="3003515"/>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使用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Vim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文本编辑器创建软件仓库的配置文件。与之前版本的系统不同，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RHEL 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需要配置两个软件仓库（即</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BaseOS</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AppStream</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），且缺一不可。</a:t>
              </a:r>
            </a:p>
          </p:txBody>
        </p:sp>
        <p:sp>
          <p:nvSpPr>
            <p:cNvPr id="42" name="任意多边形: 形状 41">
              <a:extLst>
                <a:ext uri="{FF2B5EF4-FFF2-40B4-BE49-F238E27FC236}">
                  <a16:creationId xmlns:a16="http://schemas.microsoft.com/office/drawing/2014/main" id="{0CABD0CC-71D3-4A88-A875-A33D50072112}"/>
                </a:ext>
              </a:extLst>
            </p:cNvPr>
            <p:cNvSpPr/>
            <p:nvPr/>
          </p:nvSpPr>
          <p:spPr>
            <a:xfrm>
              <a:off x="9130415" y="1611057"/>
              <a:ext cx="242045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3" name="文本框 42">
              <a:extLst>
                <a:ext uri="{FF2B5EF4-FFF2-40B4-BE49-F238E27FC236}">
                  <a16:creationId xmlns:a16="http://schemas.microsoft.com/office/drawing/2014/main" id="{65967615-DF41-485F-8637-2F0F1B297B7B}"/>
                </a:ext>
              </a:extLst>
            </p:cNvPr>
            <p:cNvSpPr txBox="1"/>
            <p:nvPr/>
          </p:nvSpPr>
          <p:spPr>
            <a:xfrm>
              <a:off x="9262940" y="1877742"/>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最后</a:t>
              </a:r>
            </a:p>
          </p:txBody>
        </p:sp>
      </p:grpSp>
      <p:grpSp>
        <p:nvGrpSpPr>
          <p:cNvPr id="11" name="组合 10">
            <a:extLst>
              <a:ext uri="{FF2B5EF4-FFF2-40B4-BE49-F238E27FC236}">
                <a16:creationId xmlns:a16="http://schemas.microsoft.com/office/drawing/2014/main" id="{AA109C6F-3E0F-401B-8D09-F497B7E46BC0}"/>
              </a:ext>
            </a:extLst>
          </p:cNvPr>
          <p:cNvGrpSpPr/>
          <p:nvPr/>
        </p:nvGrpSpPr>
        <p:grpSpPr>
          <a:xfrm>
            <a:off x="2957570" y="1407855"/>
            <a:ext cx="3362222" cy="4262853"/>
            <a:chOff x="2960429" y="1611055"/>
            <a:chExt cx="3362222" cy="4262853"/>
          </a:xfrm>
        </p:grpSpPr>
        <p:pic>
          <p:nvPicPr>
            <p:cNvPr id="7170" name="图片 220" descr="说明: 第8章 Iptables与Firewalld防火墙第8章 Iptables与Firewalld防火墙">
              <a:extLst>
                <a:ext uri="{FF2B5EF4-FFF2-40B4-BE49-F238E27FC236}">
                  <a16:creationId xmlns:a16="http://schemas.microsoft.com/office/drawing/2014/main" id="{B98A2DE5-20E4-442B-B00B-B3E48923F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29" y="1611055"/>
              <a:ext cx="3362222" cy="343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471E821A-8D01-4FFA-922A-41F8164AE5BE}"/>
                </a:ext>
              </a:extLst>
            </p:cNvPr>
            <p:cNvSpPr txBox="1"/>
            <p:nvPr/>
          </p:nvSpPr>
          <p:spPr>
            <a:xfrm>
              <a:off x="2960429" y="5535354"/>
              <a:ext cx="3362222" cy="338554"/>
            </a:xfrm>
            <a:prstGeom prst="rect">
              <a:avLst/>
            </a:prstGeom>
            <a:noFill/>
          </p:spPr>
          <p:txBody>
            <a:bodyPr wrap="square">
              <a:spAutoFit/>
            </a:bodyPr>
            <a:lstStyle/>
            <a:p>
              <a:pPr algn="ctr"/>
              <a:r>
                <a:rPr lang="zh-CN" altLang="en-US" sz="1600" kern="100" dirty="0">
                  <a:effectLst/>
                  <a:latin typeface="微软雅黑" panose="020B0503020204020204" pitchFamily="34" charset="-122"/>
                  <a:ea typeface="微软雅黑" panose="020B0503020204020204" pitchFamily="34" charset="-122"/>
                </a:rPr>
                <a:t>将虚拟机的光盘设备指向</a:t>
              </a:r>
              <a:r>
                <a:rPr lang="en-US" altLang="zh-CN" sz="1600" kern="100" dirty="0">
                  <a:effectLst/>
                  <a:latin typeface="微软雅黑" panose="020B0503020204020204" pitchFamily="34" charset="-122"/>
                  <a:ea typeface="微软雅黑" panose="020B0503020204020204" pitchFamily="34" charset="-122"/>
                </a:rPr>
                <a:t>ISO</a:t>
              </a:r>
              <a:r>
                <a:rPr lang="zh-CN" altLang="en-US" sz="1600" kern="100" dirty="0">
                  <a:effectLst/>
                  <a:latin typeface="微软雅黑" panose="020B0503020204020204" pitchFamily="34" charset="-122"/>
                  <a:ea typeface="微软雅黑" panose="020B0503020204020204" pitchFamily="34" charset="-122"/>
                </a:rPr>
                <a:t>镜像</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75242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firewall-config</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工具的具体功能</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4" name="文本框 43">
            <a:extLst>
              <a:ext uri="{FF2B5EF4-FFF2-40B4-BE49-F238E27FC236}">
                <a16:creationId xmlns:a16="http://schemas.microsoft.com/office/drawing/2014/main" id="{F556C502-844D-47A2-8CC8-32CADF8F9252}"/>
              </a:ext>
            </a:extLst>
          </p:cNvPr>
          <p:cNvSpPr txBox="1"/>
          <p:nvPr/>
        </p:nvSpPr>
        <p:spPr>
          <a:xfrm>
            <a:off x="1127760" y="1637614"/>
            <a:ext cx="4454137" cy="3372846"/>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选择运行时（Runtime）或永久（Permanent）模式的配置。</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可选的策略集合区域列表。</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常用的系统服务列表。</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主机地址的黑白名单。</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当前正在使用的区域。</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管理当前被选中区域中的服务。</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管理当前被选中区域中的端口。</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设置允许被访问的协议。</a:t>
            </a:r>
          </a:p>
        </p:txBody>
      </p:sp>
      <p:sp>
        <p:nvSpPr>
          <p:cNvPr id="45" name="文本框 44">
            <a:extLst>
              <a:ext uri="{FF2B5EF4-FFF2-40B4-BE49-F238E27FC236}">
                <a16:creationId xmlns:a16="http://schemas.microsoft.com/office/drawing/2014/main" id="{3F0637D3-08F0-4610-BCC3-521688C8B67F}"/>
              </a:ext>
            </a:extLst>
          </p:cNvPr>
          <p:cNvSpPr txBox="1"/>
          <p:nvPr/>
        </p:nvSpPr>
        <p:spPr>
          <a:xfrm>
            <a:off x="6096000" y="1637614"/>
            <a:ext cx="4454137" cy="3372846"/>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设置允许被访问的端口。</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开启或关闭SNAT（源网络地址转换）技术。</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设置端口转发策略。</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控制请求icmp服务的流量。</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管理防火墙的富规则。</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被选中区域的服务，若勾选了相应服务前面的复选框，则表示允许与之相关的流量。</a:t>
            </a:r>
          </a:p>
          <a:p>
            <a:pPr marL="285750" indent="-285750" algn="just">
              <a:lnSpc>
                <a:spcPct val="150000"/>
              </a:lnSpc>
              <a:buFont typeface="Wingdings" panose="05000000000000000000" pitchFamily="2" charset="2"/>
              <a:buChar char="ü"/>
            </a:pPr>
            <a:r>
              <a:rPr lang="zh-CN" altLang="en-US" sz="1600" b="1" dirty="0">
                <a:solidFill>
                  <a:srgbClr val="0070C0"/>
                </a:solidFill>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firewall-config工具的运行状态。</a:t>
            </a:r>
          </a:p>
        </p:txBody>
      </p:sp>
    </p:spTree>
    <p:extLst>
      <p:ext uri="{BB962C8B-B14F-4D97-AF65-F5344CB8AC3E}">
        <p14:creationId xmlns:p14="http://schemas.microsoft.com/office/powerpoint/2010/main" val="966202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CF8E4B2-1FC5-41EA-AAF6-43D2550E1413}"/>
              </a:ext>
            </a:extLst>
          </p:cNvPr>
          <p:cNvPicPr>
            <a:picLocks noChangeAspect="1"/>
          </p:cNvPicPr>
          <p:nvPr/>
        </p:nvPicPr>
        <p:blipFill rotWithShape="1">
          <a:blip r:embed="rId3">
            <a:extLst>
              <a:ext uri="{28A0092B-C50C-407E-A947-70E740481C1C}">
                <a14:useLocalDpi xmlns:a14="http://schemas.microsoft.com/office/drawing/2010/main" val="0"/>
              </a:ext>
            </a:extLst>
          </a:blip>
          <a:srcRect r="2082"/>
          <a:stretch/>
        </p:blipFill>
        <p:spPr>
          <a:xfrm>
            <a:off x="5001771" y="702"/>
            <a:ext cx="7190229" cy="6858000"/>
          </a:xfrm>
          <a:prstGeom prst="rect">
            <a:avLst/>
          </a:prstGeom>
        </p:spPr>
      </p:pic>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grpSp>
        <p:nvGrpSpPr>
          <p:cNvPr id="10" name="组合 9">
            <a:extLst>
              <a:ext uri="{FF2B5EF4-FFF2-40B4-BE49-F238E27FC236}">
                <a16:creationId xmlns:a16="http://schemas.microsoft.com/office/drawing/2014/main" id="{2A420798-6D5C-4241-AE37-C7736A335BF5}"/>
              </a:ext>
            </a:extLst>
          </p:cNvPr>
          <p:cNvGrpSpPr/>
          <p:nvPr/>
        </p:nvGrpSpPr>
        <p:grpSpPr>
          <a:xfrm>
            <a:off x="37592" y="2263262"/>
            <a:ext cx="3421452" cy="830997"/>
            <a:chOff x="185047" y="2263262"/>
            <a:chExt cx="3421452" cy="830997"/>
          </a:xfrm>
        </p:grpSpPr>
        <p:sp>
          <p:nvSpPr>
            <p:cNvPr id="26" name="文本框 25"/>
            <p:cNvSpPr txBox="1"/>
            <p:nvPr/>
          </p:nvSpPr>
          <p:spPr>
            <a:xfrm>
              <a:off x="1064143" y="2417151"/>
              <a:ext cx="2542356" cy="615553"/>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防火墙管理工具</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Firewall Management Tools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p:cNvSpPr txBox="1"/>
            <p:nvPr/>
          </p:nvSpPr>
          <p:spPr>
            <a:xfrm>
              <a:off x="185047" y="2263262"/>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0930ACDD-6974-4AEE-A3F7-8541BBEB7522}"/>
              </a:ext>
            </a:extLst>
          </p:cNvPr>
          <p:cNvGrpSpPr/>
          <p:nvPr/>
        </p:nvGrpSpPr>
        <p:grpSpPr>
          <a:xfrm>
            <a:off x="3449751" y="2188611"/>
            <a:ext cx="3421454" cy="830997"/>
            <a:chOff x="3360777" y="2137216"/>
            <a:chExt cx="3421454" cy="830997"/>
          </a:xfrm>
        </p:grpSpPr>
        <p:sp>
          <p:nvSpPr>
            <p:cNvPr id="40" name="文本框 39"/>
            <p:cNvSpPr txBox="1"/>
            <p:nvPr/>
          </p:nvSpPr>
          <p:spPr>
            <a:xfrm>
              <a:off x="4239875" y="2398826"/>
              <a:ext cx="2542356" cy="400110"/>
            </a:xfrm>
            <a:prstGeom prst="rect">
              <a:avLst/>
            </a:prstGeom>
            <a:noFill/>
          </p:spPr>
          <p:txBody>
            <a:bodyPr wrap="square" rtlCol="0">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iptables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40"/>
            <p:cNvSpPr txBox="1"/>
            <p:nvPr/>
          </p:nvSpPr>
          <p:spPr>
            <a:xfrm>
              <a:off x="3360777" y="213721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圆角 7">
            <a:extLst>
              <a:ext uri="{FF2B5EF4-FFF2-40B4-BE49-F238E27FC236}">
                <a16:creationId xmlns:a16="http://schemas.microsoft.com/office/drawing/2014/main" id="{8F985FD2-8E20-485E-BADB-442EE373A51F}"/>
              </a:ext>
            </a:extLst>
          </p:cNvPr>
          <p:cNvSpPr/>
          <p:nvPr/>
        </p:nvSpPr>
        <p:spPr>
          <a:xfrm>
            <a:off x="3459044" y="2075261"/>
            <a:ext cx="3355530"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5C3EE372-DFF2-41CC-B158-614A7E402066}"/>
              </a:ext>
            </a:extLst>
          </p:cNvPr>
          <p:cNvSpPr/>
          <p:nvPr/>
        </p:nvSpPr>
        <p:spPr>
          <a:xfrm>
            <a:off x="0" y="2072967"/>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CD2A615-774A-4B64-9B89-E4E38D4694EE}"/>
              </a:ext>
            </a:extLst>
          </p:cNvPr>
          <p:cNvGrpSpPr/>
          <p:nvPr/>
        </p:nvGrpSpPr>
        <p:grpSpPr>
          <a:xfrm>
            <a:off x="37592" y="3588719"/>
            <a:ext cx="3289118" cy="830997"/>
            <a:chOff x="152872" y="3508676"/>
            <a:chExt cx="3289118" cy="830997"/>
          </a:xfrm>
        </p:grpSpPr>
        <p:sp>
          <p:nvSpPr>
            <p:cNvPr id="43" name="文本框 42"/>
            <p:cNvSpPr txBox="1"/>
            <p:nvPr/>
          </p:nvSpPr>
          <p:spPr>
            <a:xfrm>
              <a:off x="1031969" y="3724387"/>
              <a:ext cx="2410021" cy="400110"/>
            </a:xfrm>
            <a:prstGeom prst="rect">
              <a:avLst/>
            </a:prstGeom>
            <a:noFill/>
          </p:spPr>
          <p:txBody>
            <a:bodyPr wrap="square" rtlCol="0">
              <a:spAutoFit/>
            </a:bodyPr>
            <a:lstStyle/>
            <a:p>
              <a:r>
                <a:rPr lang="en-US" altLang="zh-CN" sz="2000" b="1" dirty="0" err="1">
                  <a:solidFill>
                    <a:schemeClr val="tx1">
                      <a:lumMod val="95000"/>
                      <a:lumOff val="5000"/>
                    </a:schemeClr>
                  </a:solidFill>
                  <a:latin typeface="微软雅黑" panose="020B0503020204020204" pitchFamily="34" charset="-122"/>
                  <a:ea typeface="微软雅黑" panose="020B0503020204020204" pitchFamily="34" charset="-122"/>
                </a:rPr>
                <a:t>firewalld</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p:cNvSpPr txBox="1"/>
            <p:nvPr/>
          </p:nvSpPr>
          <p:spPr>
            <a:xfrm>
              <a:off x="152872" y="3508676"/>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AAB1485-F466-4DB4-B0F2-069CF08DBBBE}"/>
              </a:ext>
            </a:extLst>
          </p:cNvPr>
          <p:cNvGrpSpPr/>
          <p:nvPr/>
        </p:nvGrpSpPr>
        <p:grpSpPr>
          <a:xfrm>
            <a:off x="3449751" y="3511774"/>
            <a:ext cx="3364823" cy="984886"/>
            <a:chOff x="3513846" y="3463455"/>
            <a:chExt cx="3364823" cy="984886"/>
          </a:xfrm>
        </p:grpSpPr>
        <p:sp>
          <p:nvSpPr>
            <p:cNvPr id="46" name="文本框 45"/>
            <p:cNvSpPr txBox="1"/>
            <p:nvPr/>
          </p:nvSpPr>
          <p:spPr>
            <a:xfrm>
              <a:off x="4392944" y="3617344"/>
              <a:ext cx="2485725" cy="830997"/>
            </a:xfrm>
            <a:prstGeom prst="rect">
              <a:avLst/>
            </a:prstGeom>
            <a:noFill/>
          </p:spPr>
          <p:txBody>
            <a:bodyPr wrap="squar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服务的访问控制列表</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Access Control List For Services</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文本框 46"/>
            <p:cNvSpPr txBox="1"/>
            <p:nvPr/>
          </p:nvSpPr>
          <p:spPr>
            <a:xfrm>
              <a:off x="3513846" y="3463455"/>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1" name="矩形: 圆角 30">
            <a:extLst>
              <a:ext uri="{FF2B5EF4-FFF2-40B4-BE49-F238E27FC236}">
                <a16:creationId xmlns:a16="http://schemas.microsoft.com/office/drawing/2014/main" id="{98AB5614-2974-44A5-85A3-6CD6790D865E}"/>
              </a:ext>
            </a:extLst>
          </p:cNvPr>
          <p:cNvSpPr/>
          <p:nvPr/>
        </p:nvSpPr>
        <p:spPr>
          <a:xfrm>
            <a:off x="0" y="3398424"/>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133EC2D4-C7AF-4AA0-8CB9-FF71C05BE658}"/>
              </a:ext>
            </a:extLst>
          </p:cNvPr>
          <p:cNvSpPr/>
          <p:nvPr/>
        </p:nvSpPr>
        <p:spPr>
          <a:xfrm>
            <a:off x="3450273" y="3398424"/>
            <a:ext cx="3364302"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E735E099-AAAC-4C95-B1B8-5DAE733E9DFA}"/>
              </a:ext>
            </a:extLst>
          </p:cNvPr>
          <p:cNvGrpSpPr/>
          <p:nvPr/>
        </p:nvGrpSpPr>
        <p:grpSpPr>
          <a:xfrm>
            <a:off x="1368544" y="4911882"/>
            <a:ext cx="4077486" cy="830997"/>
            <a:chOff x="736520" y="5412151"/>
            <a:chExt cx="4077486" cy="830997"/>
          </a:xfrm>
        </p:grpSpPr>
        <p:sp>
          <p:nvSpPr>
            <p:cNvPr id="18" name="文本框 17">
              <a:extLst>
                <a:ext uri="{FF2B5EF4-FFF2-40B4-BE49-F238E27FC236}">
                  <a16:creationId xmlns:a16="http://schemas.microsoft.com/office/drawing/2014/main" id="{75EC9CBE-1D8C-4FFC-9310-4D559A3FBB3E}"/>
                </a:ext>
              </a:extLst>
            </p:cNvPr>
            <p:cNvSpPr txBox="1"/>
            <p:nvPr/>
          </p:nvSpPr>
          <p:spPr>
            <a:xfrm>
              <a:off x="1615618" y="5566040"/>
              <a:ext cx="3198388" cy="615553"/>
            </a:xfrm>
            <a:prstGeom prst="rect">
              <a:avLst/>
            </a:prstGeom>
            <a:noFill/>
          </p:spPr>
          <p:txBody>
            <a:bodyPr wrap="square" rtlCol="0">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Cockpit </a:t>
              </a:r>
              <a:r>
                <a:rPr lang="en-US" altLang="zh-CN" sz="1400" b="0" i="0" dirty="0" err="1">
                  <a:solidFill>
                    <a:srgbClr val="333333"/>
                  </a:solidFill>
                  <a:effectLst/>
                  <a:latin typeface="微软雅黑" panose="020B0503020204020204" pitchFamily="34" charset="-122"/>
                  <a:ea typeface="微软雅黑" panose="020B0503020204020204" pitchFamily="34" charset="-122"/>
                </a:rPr>
                <a:t>Cockpit</a:t>
              </a:r>
              <a:r>
                <a:rPr lang="en-US" altLang="zh-CN" sz="1400" b="0" i="0" dirty="0">
                  <a:solidFill>
                    <a:srgbClr val="333333"/>
                  </a:solidFill>
                  <a:effectLst/>
                  <a:latin typeface="微软雅黑" panose="020B0503020204020204" pitchFamily="34" charset="-122"/>
                  <a:ea typeface="微软雅黑" panose="020B0503020204020204" pitchFamily="34" charset="-122"/>
                </a:rPr>
                <a:t> Management Tool</a:t>
              </a:r>
              <a:endParaRPr lang="da-DK"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FAD69802-D990-41CC-A692-1F2211B73DE5}"/>
                </a:ext>
              </a:extLst>
            </p:cNvPr>
            <p:cNvSpPr txBox="1"/>
            <p:nvPr/>
          </p:nvSpPr>
          <p:spPr>
            <a:xfrm>
              <a:off x="736520" y="5412151"/>
              <a:ext cx="1015288" cy="830997"/>
            </a:xfrm>
            <a:prstGeom prst="rect">
              <a:avLst/>
            </a:prstGeom>
            <a:noFill/>
          </p:spPr>
          <p:txBody>
            <a:bodyPr wrap="square" rtlCol="0">
              <a:spAutoFit/>
            </a:bodyPr>
            <a:lstStyle/>
            <a:p>
              <a:pPr algn="ctr"/>
              <a:r>
                <a:rPr lang="en-US" altLang="zh-CN"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48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4" name="矩形: 圆角 33">
            <a:extLst>
              <a:ext uri="{FF2B5EF4-FFF2-40B4-BE49-F238E27FC236}">
                <a16:creationId xmlns:a16="http://schemas.microsoft.com/office/drawing/2014/main" id="{22B27978-E256-4CB6-9D3F-4CA06EC65F4C}"/>
              </a:ext>
            </a:extLst>
          </p:cNvPr>
          <p:cNvSpPr/>
          <p:nvPr/>
        </p:nvSpPr>
        <p:spPr>
          <a:xfrm>
            <a:off x="0" y="4721587"/>
            <a:ext cx="6814574" cy="1211587"/>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动手实践环节</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8194" name="图片 221" descr="说明: 第8章 Iptables与Firewalld防火墙第8章 Iptables与Firewalld防火墙">
            <a:extLst>
              <a:ext uri="{FF2B5EF4-FFF2-40B4-BE49-F238E27FC236}">
                <a16:creationId xmlns:a16="http://schemas.microsoft.com/office/drawing/2014/main" id="{F59743A8-B12E-4ED1-9367-B6338121E5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674" y="1833468"/>
            <a:ext cx="3632900"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222" descr="说明: 第8章 Iptables与Firewalld防火墙第8章 Iptables与Firewalld防火墙">
            <a:extLst>
              <a:ext uri="{FF2B5EF4-FFF2-40B4-BE49-F238E27FC236}">
                <a16:creationId xmlns:a16="http://schemas.microsoft.com/office/drawing/2014/main" id="{FAEC6C1F-C09E-47A1-BB63-A40B583690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4829" y="1833468"/>
            <a:ext cx="3617621"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7B0099D0-36D6-4C0D-AF00-2F3B2A74EE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4705" y="1833468"/>
            <a:ext cx="3617621"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14">
            <a:extLst>
              <a:ext uri="{FF2B5EF4-FFF2-40B4-BE49-F238E27FC236}">
                <a16:creationId xmlns:a16="http://schemas.microsoft.com/office/drawing/2014/main" id="{D1E2BD8F-9222-420B-A4F8-F257F0DF74F2}"/>
              </a:ext>
            </a:extLst>
          </p:cNvPr>
          <p:cNvSpPr/>
          <p:nvPr/>
        </p:nvSpPr>
        <p:spPr>
          <a:xfrm>
            <a:off x="4870452" y="4534708"/>
            <a:ext cx="2466375" cy="772214"/>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允许放行请求</a:t>
            </a:r>
            <a:r>
              <a:rPr lang="en-US" altLang="zh-CN" dirty="0">
                <a:solidFill>
                  <a:schemeClr val="tx1"/>
                </a:solidFill>
                <a:latin typeface="微软雅黑" panose="020B0503020204020204" pitchFamily="34" charset="-122"/>
                <a:ea typeface="微软雅黑" panose="020B0503020204020204" pitchFamily="34" charset="-122"/>
              </a:rPr>
              <a:t>http</a:t>
            </a:r>
            <a:r>
              <a:rPr lang="zh-CN" altLang="en-US" dirty="0">
                <a:solidFill>
                  <a:schemeClr val="tx1"/>
                </a:solidFill>
                <a:latin typeface="微软雅黑" panose="020B0503020204020204" pitchFamily="34" charset="-122"/>
                <a:ea typeface="微软雅黑" panose="020B0503020204020204" pitchFamily="34" charset="-122"/>
              </a:rPr>
              <a:t>服务的流量</a:t>
            </a:r>
          </a:p>
        </p:txBody>
      </p:sp>
      <p:sp>
        <p:nvSpPr>
          <p:cNvPr id="16" name="矩形: 圆角 15">
            <a:extLst>
              <a:ext uri="{FF2B5EF4-FFF2-40B4-BE49-F238E27FC236}">
                <a16:creationId xmlns:a16="http://schemas.microsoft.com/office/drawing/2014/main" id="{0153A709-324E-4813-B844-CF0D625AF50A}"/>
              </a:ext>
            </a:extLst>
          </p:cNvPr>
          <p:cNvSpPr/>
          <p:nvPr/>
        </p:nvSpPr>
        <p:spPr>
          <a:xfrm>
            <a:off x="8683179" y="4534707"/>
            <a:ext cx="2260673" cy="772213"/>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放行访问</a:t>
            </a:r>
            <a:r>
              <a:rPr lang="en-US" altLang="zh-CN" dirty="0">
                <a:solidFill>
                  <a:schemeClr val="tx1"/>
                </a:solidFill>
                <a:latin typeface="微软雅黑" panose="020B0503020204020204" pitchFamily="34" charset="-122"/>
                <a:ea typeface="微软雅黑" panose="020B0503020204020204" pitchFamily="34" charset="-122"/>
              </a:rPr>
              <a:t>8080</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8088</a:t>
            </a:r>
            <a:r>
              <a:rPr lang="zh-CN" altLang="en-US" dirty="0">
                <a:solidFill>
                  <a:schemeClr val="tx1"/>
                </a:solidFill>
                <a:latin typeface="微软雅黑" panose="020B0503020204020204" pitchFamily="34" charset="-122"/>
                <a:ea typeface="微软雅黑" panose="020B0503020204020204" pitchFamily="34" charset="-122"/>
              </a:rPr>
              <a:t>端口的流量</a:t>
            </a:r>
          </a:p>
        </p:txBody>
      </p:sp>
      <p:sp>
        <p:nvSpPr>
          <p:cNvPr id="17" name="箭头: 右 16">
            <a:extLst>
              <a:ext uri="{FF2B5EF4-FFF2-40B4-BE49-F238E27FC236}">
                <a16:creationId xmlns:a16="http://schemas.microsoft.com/office/drawing/2014/main" id="{EB612E2F-421E-455C-A585-34B88B7DD2E9}"/>
              </a:ext>
            </a:extLst>
          </p:cNvPr>
          <p:cNvSpPr/>
          <p:nvPr/>
        </p:nvSpPr>
        <p:spPr>
          <a:xfrm>
            <a:off x="3915831" y="4774355"/>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CD81B5EA-02E4-49E6-8077-DDCDBB457937}"/>
              </a:ext>
            </a:extLst>
          </p:cNvPr>
          <p:cNvSpPr/>
          <p:nvPr/>
        </p:nvSpPr>
        <p:spPr>
          <a:xfrm>
            <a:off x="7588363" y="4774354"/>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FA43198-CF74-4A2A-ADFF-ED07F748AA86}"/>
              </a:ext>
            </a:extLst>
          </p:cNvPr>
          <p:cNvSpPr/>
          <p:nvPr/>
        </p:nvSpPr>
        <p:spPr>
          <a:xfrm>
            <a:off x="1132410" y="4534707"/>
            <a:ext cx="2672080" cy="772215"/>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firewall-config</a:t>
            </a:r>
            <a:r>
              <a:rPr lang="zh-CN" altLang="en-US" dirty="0">
                <a:solidFill>
                  <a:schemeClr val="tx1"/>
                </a:solidFill>
                <a:latin typeface="微软雅黑" panose="020B0503020204020204" pitchFamily="34" charset="-122"/>
                <a:ea typeface="微软雅黑" panose="020B0503020204020204" pitchFamily="34" charset="-122"/>
              </a:rPr>
              <a:t>的图形界面</a:t>
            </a:r>
          </a:p>
        </p:txBody>
      </p:sp>
    </p:spTree>
    <p:extLst>
      <p:ext uri="{BB962C8B-B14F-4D97-AF65-F5344CB8AC3E}">
        <p14:creationId xmlns:p14="http://schemas.microsoft.com/office/powerpoint/2010/main" val="154841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动手实践环节</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8194" name="图片 221">
            <a:extLst>
              <a:ext uri="{FF2B5EF4-FFF2-40B4-BE49-F238E27FC236}">
                <a16:creationId xmlns:a16="http://schemas.microsoft.com/office/drawing/2014/main" id="{F59743A8-B12E-4ED1-9367-B6338121E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47790" y="1908050"/>
            <a:ext cx="3654783"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222">
            <a:extLst>
              <a:ext uri="{FF2B5EF4-FFF2-40B4-BE49-F238E27FC236}">
                <a16:creationId xmlns:a16="http://schemas.microsoft.com/office/drawing/2014/main" id="{FAEC6C1F-C09E-47A1-BB63-A40B58369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298308" y="1908050"/>
            <a:ext cx="3610663"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7B0099D0-36D6-4C0D-AF00-2F3B2A74E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017250" y="1908050"/>
            <a:ext cx="3592530"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14">
            <a:extLst>
              <a:ext uri="{FF2B5EF4-FFF2-40B4-BE49-F238E27FC236}">
                <a16:creationId xmlns:a16="http://schemas.microsoft.com/office/drawing/2014/main" id="{D1E2BD8F-9222-420B-A4F8-F257F0DF74F2}"/>
              </a:ext>
            </a:extLst>
          </p:cNvPr>
          <p:cNvSpPr/>
          <p:nvPr/>
        </p:nvSpPr>
        <p:spPr>
          <a:xfrm>
            <a:off x="4973302" y="4609290"/>
            <a:ext cx="2260674" cy="772214"/>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开启防火墙的</a:t>
            </a:r>
            <a:r>
              <a:rPr lang="en-US" altLang="zh-CN" dirty="0">
                <a:solidFill>
                  <a:schemeClr val="tx1"/>
                </a:solidFill>
                <a:latin typeface="微软雅黑" panose="020B0503020204020204" pitchFamily="34" charset="-122"/>
                <a:ea typeface="微软雅黑" panose="020B0503020204020204" pitchFamily="34" charset="-122"/>
              </a:rPr>
              <a:t>SNAT</a:t>
            </a:r>
            <a:r>
              <a:rPr lang="zh-CN" altLang="en-US" dirty="0">
                <a:solidFill>
                  <a:schemeClr val="tx1"/>
                </a:solidFill>
                <a:latin typeface="微软雅黑" panose="020B0503020204020204" pitchFamily="34" charset="-122"/>
                <a:ea typeface="微软雅黑" panose="020B0503020204020204" pitchFamily="34" charset="-122"/>
              </a:rPr>
              <a:t>技术</a:t>
            </a:r>
          </a:p>
        </p:txBody>
      </p:sp>
      <p:sp>
        <p:nvSpPr>
          <p:cNvPr id="16" name="矩形: 圆角 15">
            <a:extLst>
              <a:ext uri="{FF2B5EF4-FFF2-40B4-BE49-F238E27FC236}">
                <a16:creationId xmlns:a16="http://schemas.microsoft.com/office/drawing/2014/main" id="{0153A709-324E-4813-B844-CF0D625AF50A}"/>
              </a:ext>
            </a:extLst>
          </p:cNvPr>
          <p:cNvSpPr/>
          <p:nvPr/>
        </p:nvSpPr>
        <p:spPr>
          <a:xfrm>
            <a:off x="8820082" y="4609289"/>
            <a:ext cx="1986866" cy="772213"/>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配置本地的端口转发</a:t>
            </a:r>
          </a:p>
        </p:txBody>
      </p:sp>
      <p:sp>
        <p:nvSpPr>
          <p:cNvPr id="17" name="箭头: 右 16">
            <a:extLst>
              <a:ext uri="{FF2B5EF4-FFF2-40B4-BE49-F238E27FC236}">
                <a16:creationId xmlns:a16="http://schemas.microsoft.com/office/drawing/2014/main" id="{EB612E2F-421E-455C-A585-34B88B7DD2E9}"/>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CD81B5EA-02E4-49E6-8077-DDCDBB457937}"/>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FA43198-CF74-4A2A-ADFF-ED07F748AA86}"/>
              </a:ext>
            </a:extLst>
          </p:cNvPr>
          <p:cNvSpPr/>
          <p:nvPr/>
        </p:nvSpPr>
        <p:spPr>
          <a:xfrm>
            <a:off x="1039141" y="4609289"/>
            <a:ext cx="2672080" cy="772215"/>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让配置的防火墙策略规则立即生效</a:t>
            </a:r>
          </a:p>
        </p:txBody>
      </p:sp>
    </p:spTree>
    <p:extLst>
      <p:ext uri="{BB962C8B-B14F-4D97-AF65-F5344CB8AC3E}">
        <p14:creationId xmlns:p14="http://schemas.microsoft.com/office/powerpoint/2010/main" val="1615795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动手实践环节</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8194" name="图片 221">
            <a:extLst>
              <a:ext uri="{FF2B5EF4-FFF2-40B4-BE49-F238E27FC236}">
                <a16:creationId xmlns:a16="http://schemas.microsoft.com/office/drawing/2014/main" id="{F59743A8-B12E-4ED1-9367-B6338121E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72073" y="1908050"/>
            <a:ext cx="3606216"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222">
            <a:extLst>
              <a:ext uri="{FF2B5EF4-FFF2-40B4-BE49-F238E27FC236}">
                <a16:creationId xmlns:a16="http://schemas.microsoft.com/office/drawing/2014/main" id="{FAEC6C1F-C09E-47A1-BB63-A40B58369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298308" y="1908209"/>
            <a:ext cx="3610663" cy="208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7B0099D0-36D6-4C0D-AF00-2F3B2A74E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017250" y="1913449"/>
            <a:ext cx="3592530" cy="207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14">
            <a:extLst>
              <a:ext uri="{FF2B5EF4-FFF2-40B4-BE49-F238E27FC236}">
                <a16:creationId xmlns:a16="http://schemas.microsoft.com/office/drawing/2014/main" id="{D1E2BD8F-9222-420B-A4F8-F257F0DF74F2}"/>
              </a:ext>
            </a:extLst>
          </p:cNvPr>
          <p:cNvSpPr/>
          <p:nvPr/>
        </p:nvSpPr>
        <p:spPr>
          <a:xfrm>
            <a:off x="4973302" y="4609290"/>
            <a:ext cx="2260674" cy="772214"/>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配置防火墙富规则策略</a:t>
            </a:r>
          </a:p>
        </p:txBody>
      </p:sp>
      <p:sp>
        <p:nvSpPr>
          <p:cNvPr id="16" name="矩形: 圆角 15">
            <a:extLst>
              <a:ext uri="{FF2B5EF4-FFF2-40B4-BE49-F238E27FC236}">
                <a16:creationId xmlns:a16="http://schemas.microsoft.com/office/drawing/2014/main" id="{0153A709-324E-4813-B844-CF0D625AF50A}"/>
              </a:ext>
            </a:extLst>
          </p:cNvPr>
          <p:cNvSpPr/>
          <p:nvPr/>
        </p:nvSpPr>
        <p:spPr>
          <a:xfrm>
            <a:off x="8683178" y="4609289"/>
            <a:ext cx="2260674" cy="772213"/>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把网卡与防火墙策略区域进行绑定</a:t>
            </a:r>
          </a:p>
        </p:txBody>
      </p:sp>
      <p:sp>
        <p:nvSpPr>
          <p:cNvPr id="17" name="箭头: 右 16">
            <a:extLst>
              <a:ext uri="{FF2B5EF4-FFF2-40B4-BE49-F238E27FC236}">
                <a16:creationId xmlns:a16="http://schemas.microsoft.com/office/drawing/2014/main" id="{EB612E2F-421E-455C-A585-34B88B7DD2E9}"/>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CD81B5EA-02E4-49E6-8077-DDCDBB457937}"/>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FA43198-CF74-4A2A-ADFF-ED07F748AA86}"/>
              </a:ext>
            </a:extLst>
          </p:cNvPr>
          <p:cNvSpPr/>
          <p:nvPr/>
        </p:nvSpPr>
        <p:spPr>
          <a:xfrm>
            <a:off x="1039141" y="4609289"/>
            <a:ext cx="2672080" cy="772215"/>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让防火墙策略规则立即生效</a:t>
            </a:r>
          </a:p>
        </p:txBody>
      </p:sp>
    </p:spTree>
    <p:extLst>
      <p:ext uri="{BB962C8B-B14F-4D97-AF65-F5344CB8AC3E}">
        <p14:creationId xmlns:p14="http://schemas.microsoft.com/office/powerpoint/2010/main" val="3649278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动手实践环节</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D41BDA8F-8D94-4493-946F-8819824773CA}"/>
              </a:ext>
            </a:extLst>
          </p:cNvPr>
          <p:cNvGrpSpPr/>
          <p:nvPr/>
        </p:nvGrpSpPr>
        <p:grpSpPr>
          <a:xfrm>
            <a:off x="2813809" y="1341911"/>
            <a:ext cx="6564383" cy="2087089"/>
            <a:chOff x="2204319" y="1341911"/>
            <a:chExt cx="6564383" cy="2087089"/>
          </a:xfrm>
        </p:grpSpPr>
        <p:pic>
          <p:nvPicPr>
            <p:cNvPr id="8194" name="图片 221">
              <a:extLst>
                <a:ext uri="{FF2B5EF4-FFF2-40B4-BE49-F238E27FC236}">
                  <a16:creationId xmlns:a16="http://schemas.microsoft.com/office/drawing/2014/main" id="{F59743A8-B12E-4ED1-9367-B6338121E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04319" y="1341911"/>
              <a:ext cx="3594430" cy="20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圆角 18">
              <a:extLst>
                <a:ext uri="{FF2B5EF4-FFF2-40B4-BE49-F238E27FC236}">
                  <a16:creationId xmlns:a16="http://schemas.microsoft.com/office/drawing/2014/main" id="{3FA43198-CF74-4A2A-ADFF-ED07F748AA86}"/>
                </a:ext>
              </a:extLst>
            </p:cNvPr>
            <p:cNvSpPr/>
            <p:nvPr/>
          </p:nvSpPr>
          <p:spPr>
            <a:xfrm>
              <a:off x="6299020" y="2033519"/>
              <a:ext cx="2469682" cy="772215"/>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网卡与策略区域绑定完成</a:t>
              </a:r>
            </a:p>
          </p:txBody>
        </p:sp>
      </p:grpSp>
      <p:grpSp>
        <p:nvGrpSpPr>
          <p:cNvPr id="10" name="组合 9">
            <a:extLst>
              <a:ext uri="{FF2B5EF4-FFF2-40B4-BE49-F238E27FC236}">
                <a16:creationId xmlns:a16="http://schemas.microsoft.com/office/drawing/2014/main" id="{8F2F9343-AD75-4015-BC41-75717A9D0A81}"/>
              </a:ext>
            </a:extLst>
          </p:cNvPr>
          <p:cNvGrpSpPr/>
          <p:nvPr/>
        </p:nvGrpSpPr>
        <p:grpSpPr>
          <a:xfrm>
            <a:off x="1036320" y="3779520"/>
            <a:ext cx="10119360" cy="2454622"/>
            <a:chOff x="831225" y="3779520"/>
            <a:chExt cx="10119360" cy="2454622"/>
          </a:xfrm>
        </p:grpSpPr>
        <p:sp>
          <p:nvSpPr>
            <p:cNvPr id="3" name="矩形: 圆角 2">
              <a:extLst>
                <a:ext uri="{FF2B5EF4-FFF2-40B4-BE49-F238E27FC236}">
                  <a16:creationId xmlns:a16="http://schemas.microsoft.com/office/drawing/2014/main" id="{E01A96DF-5301-4EF3-8AED-F3DE5964B93A}"/>
                </a:ext>
              </a:extLst>
            </p:cNvPr>
            <p:cNvSpPr/>
            <p:nvPr/>
          </p:nvSpPr>
          <p:spPr>
            <a:xfrm>
              <a:off x="831225" y="3779520"/>
              <a:ext cx="10119360" cy="2454622"/>
            </a:xfrm>
            <a:prstGeom prst="roundRect">
              <a:avLst>
                <a:gd name="adj" fmla="val 5983"/>
              </a:avLst>
            </a:prstGeom>
            <a:solidFill>
              <a:schemeClr val="bg1"/>
            </a:solidFill>
            <a:ln>
              <a:noFill/>
            </a:ln>
            <a:effectLst>
              <a:outerShdw blurRad="2286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a:extLst>
                <a:ext uri="{FF2B5EF4-FFF2-40B4-BE49-F238E27FC236}">
                  <a16:creationId xmlns:a16="http://schemas.microsoft.com/office/drawing/2014/main" id="{D5E3754A-4419-4323-95A4-3BC7535241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1995" y="4033460"/>
              <a:ext cx="4576886" cy="1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95BDB037-905A-4974-80A2-4433C4D333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0904" y="4033461"/>
              <a:ext cx="4899416" cy="1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3F9BEC80-9C72-4467-97A7-146C15D6C366}"/>
                </a:ext>
              </a:extLst>
            </p:cNvPr>
            <p:cNvCxnSpPr>
              <a:cxnSpLocks/>
            </p:cNvCxnSpPr>
            <p:nvPr/>
          </p:nvCxnSpPr>
          <p:spPr>
            <a:xfrm>
              <a:off x="5809893" y="4387699"/>
              <a:ext cx="0" cy="1066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F80F5ED-2199-4EF2-A69A-B138D758019F}"/>
                </a:ext>
              </a:extLst>
            </p:cNvPr>
            <p:cNvSpPr txBox="1"/>
            <p:nvPr/>
          </p:nvSpPr>
          <p:spPr>
            <a:xfrm>
              <a:off x="1151994" y="5729640"/>
              <a:ext cx="4576885"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没有使用</a:t>
              </a:r>
              <a:r>
                <a:rPr lang="en-US" altLang="zh-CN" sz="1800" kern="100" dirty="0">
                  <a:effectLst/>
                  <a:latin typeface="微软雅黑" panose="020B0503020204020204" pitchFamily="34" charset="-122"/>
                  <a:ea typeface="微软雅黑" panose="020B0503020204020204" pitchFamily="34" charset="-122"/>
                </a:rPr>
                <a:t>SNAT</a:t>
              </a:r>
              <a:r>
                <a:rPr lang="zh-CN" altLang="en-US" sz="1800" kern="100" dirty="0">
                  <a:effectLst/>
                  <a:latin typeface="微软雅黑" panose="020B0503020204020204" pitchFamily="34" charset="-122"/>
                  <a:ea typeface="微软雅黑" panose="020B0503020204020204" pitchFamily="34" charset="-122"/>
                </a:rPr>
                <a:t>技术的网络</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2475593D-80D8-4AC0-BADA-61CC7D606E16}"/>
                </a:ext>
              </a:extLst>
            </p:cNvPr>
            <p:cNvSpPr txBox="1"/>
            <p:nvPr/>
          </p:nvSpPr>
          <p:spPr>
            <a:xfrm>
              <a:off x="6052170" y="5729640"/>
              <a:ext cx="4576885"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使用</a:t>
              </a:r>
              <a:r>
                <a:rPr lang="en-US" altLang="zh-CN" sz="1800" kern="100" dirty="0">
                  <a:effectLst/>
                  <a:latin typeface="微软雅黑" panose="020B0503020204020204" pitchFamily="34" charset="-122"/>
                  <a:ea typeface="微软雅黑" panose="020B0503020204020204" pitchFamily="34" charset="-122"/>
                </a:rPr>
                <a:t>SNAT</a:t>
              </a:r>
              <a:r>
                <a:rPr lang="zh-CN" altLang="en-US" sz="1800" kern="100" dirty="0">
                  <a:effectLst/>
                  <a:latin typeface="微软雅黑" panose="020B0503020204020204" pitchFamily="34" charset="-122"/>
                  <a:ea typeface="微软雅黑" panose="020B0503020204020204" pitchFamily="34" charset="-122"/>
                </a:rPr>
                <a:t>技术处理过的网络</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14978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服务的访问控制列表</a:t>
            </a:r>
          </a:p>
        </p:txBody>
      </p:sp>
      <p:sp>
        <p:nvSpPr>
          <p:cNvPr id="9" name="文本框 8"/>
          <p:cNvSpPr txBox="1"/>
          <p:nvPr/>
        </p:nvSpPr>
        <p:spPr>
          <a:xfrm>
            <a:off x="3441543" y="5600295"/>
            <a:ext cx="5308914"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Access Control List For Services</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直角三角形 10"/>
          <p:cNvSpPr>
            <a:spLocks noChangeAspect="1"/>
          </p:cNvSpPr>
          <p:nvPr/>
        </p:nvSpPr>
        <p:spPr>
          <a:xfrm rot="16200000">
            <a:off x="6181948"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1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6792596"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TCP Wrapper</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服务的控制列表文件中常用的参数</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6" name="表格 5">
            <a:extLst>
              <a:ext uri="{FF2B5EF4-FFF2-40B4-BE49-F238E27FC236}">
                <a16:creationId xmlns:a16="http://schemas.microsoft.com/office/drawing/2014/main" id="{E080AF3B-F47E-4603-AFAF-B68413154422}"/>
              </a:ext>
            </a:extLst>
          </p:cNvPr>
          <p:cNvGraphicFramePr>
            <a:graphicFrameLocks noGrp="1"/>
          </p:cNvGraphicFramePr>
          <p:nvPr>
            <p:extLst>
              <p:ext uri="{D42A27DB-BD31-4B8C-83A1-F6EECF244321}">
                <p14:modId xmlns:p14="http://schemas.microsoft.com/office/powerpoint/2010/main" val="2585778950"/>
              </p:ext>
            </p:extLst>
          </p:nvPr>
        </p:nvGraphicFramePr>
        <p:xfrm>
          <a:off x="1551622" y="1950720"/>
          <a:ext cx="9088756" cy="3454398"/>
        </p:xfrm>
        <a:graphic>
          <a:graphicData uri="http://schemas.openxmlformats.org/drawingml/2006/table">
            <a:tbl>
              <a:tblPr firstRow="1" firstCol="1" bandRow="1">
                <a:tableStyleId>{5C22544A-7EE6-4342-B048-85BDC9FD1C3A}</a:tableStyleId>
              </a:tblPr>
              <a:tblGrid>
                <a:gridCol w="2048606">
                  <a:extLst>
                    <a:ext uri="{9D8B030D-6E8A-4147-A177-3AD203B41FA5}">
                      <a16:colId xmlns:a16="http://schemas.microsoft.com/office/drawing/2014/main" val="4095821859"/>
                    </a:ext>
                  </a:extLst>
                </a:gridCol>
                <a:gridCol w="2926579">
                  <a:extLst>
                    <a:ext uri="{9D8B030D-6E8A-4147-A177-3AD203B41FA5}">
                      <a16:colId xmlns:a16="http://schemas.microsoft.com/office/drawing/2014/main" val="2623356092"/>
                    </a:ext>
                  </a:extLst>
                </a:gridCol>
                <a:gridCol w="4113571">
                  <a:extLst>
                    <a:ext uri="{9D8B030D-6E8A-4147-A177-3AD203B41FA5}">
                      <a16:colId xmlns:a16="http://schemas.microsoft.com/office/drawing/2014/main" val="2163448655"/>
                    </a:ext>
                  </a:extLst>
                </a:gridCol>
              </a:tblGrid>
              <a:tr h="717810">
                <a:tc>
                  <a:txBody>
                    <a:bodyPr/>
                    <a:lstStyle/>
                    <a:p>
                      <a:pPr algn="ctr"/>
                      <a:r>
                        <a:rPr lang="zh-CN" sz="1800" kern="100" dirty="0">
                          <a:effectLst/>
                          <a:latin typeface="微软雅黑" panose="020B0503020204020204" pitchFamily="34" charset="-122"/>
                          <a:ea typeface="微软雅黑" panose="020B0503020204020204" pitchFamily="34" charset="-122"/>
                        </a:rPr>
                        <a:t>客户端类型</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示例</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满足示例的客户端列表</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481156833"/>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单一主机</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600" b="0" kern="100" dirty="0">
                          <a:solidFill>
                            <a:schemeClr val="tx1"/>
                          </a:solidFill>
                          <a:effectLst/>
                          <a:latin typeface="微软雅黑" panose="020B0503020204020204" pitchFamily="34" charset="-122"/>
                          <a:ea typeface="微软雅黑" panose="020B0503020204020204" pitchFamily="34" charset="-122"/>
                        </a:rPr>
                        <a:t>192.168.10.10</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IP</a:t>
                      </a:r>
                      <a:r>
                        <a:rPr lang="zh-CN" sz="1600" b="0" kern="100">
                          <a:solidFill>
                            <a:schemeClr val="tx1"/>
                          </a:solidFill>
                          <a:effectLst/>
                          <a:latin typeface="微软雅黑" panose="020B0503020204020204" pitchFamily="34" charset="-122"/>
                          <a:ea typeface="微软雅黑" panose="020B0503020204020204" pitchFamily="34" charset="-122"/>
                        </a:rPr>
                        <a:t>地址为</a:t>
                      </a:r>
                      <a:r>
                        <a:rPr lang="en-US" sz="1600" b="0" kern="100">
                          <a:solidFill>
                            <a:schemeClr val="tx1"/>
                          </a:solidFill>
                          <a:effectLst/>
                          <a:latin typeface="微软雅黑" panose="020B0503020204020204" pitchFamily="34" charset="-122"/>
                          <a:ea typeface="微软雅黑" panose="020B0503020204020204" pitchFamily="34" charset="-122"/>
                        </a:rPr>
                        <a:t>192.168.10.10</a:t>
                      </a:r>
                      <a:r>
                        <a:rPr lang="zh-CN" sz="1600" b="0" kern="100">
                          <a:solidFill>
                            <a:schemeClr val="tx1"/>
                          </a:solidFill>
                          <a:effectLst/>
                          <a:latin typeface="微软雅黑" panose="020B0503020204020204" pitchFamily="34" charset="-122"/>
                          <a:ea typeface="微软雅黑" panose="020B0503020204020204" pitchFamily="34" charset="-122"/>
                        </a:rPr>
                        <a:t>的主机</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263877469"/>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指定网段</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600" b="0" kern="100" dirty="0">
                          <a:solidFill>
                            <a:schemeClr val="tx1"/>
                          </a:solidFill>
                          <a:effectLst/>
                          <a:latin typeface="微软雅黑" panose="020B0503020204020204" pitchFamily="34" charset="-122"/>
                          <a:ea typeface="微软雅黑" panose="020B0503020204020204" pitchFamily="34" charset="-122"/>
                        </a:rPr>
                        <a:t>192.168.10.</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IP</a:t>
                      </a:r>
                      <a:r>
                        <a:rPr lang="zh-CN" sz="1600" b="0" kern="100">
                          <a:solidFill>
                            <a:schemeClr val="tx1"/>
                          </a:solidFill>
                          <a:effectLst/>
                          <a:latin typeface="微软雅黑" panose="020B0503020204020204" pitchFamily="34" charset="-122"/>
                          <a:ea typeface="微软雅黑" panose="020B0503020204020204" pitchFamily="34" charset="-122"/>
                        </a:rPr>
                        <a:t>段为</a:t>
                      </a:r>
                      <a:r>
                        <a:rPr lang="en-US" sz="1600" b="0" kern="100">
                          <a:solidFill>
                            <a:schemeClr val="tx1"/>
                          </a:solidFill>
                          <a:effectLst/>
                          <a:latin typeface="微软雅黑" panose="020B0503020204020204" pitchFamily="34" charset="-122"/>
                          <a:ea typeface="微软雅黑" panose="020B0503020204020204" pitchFamily="34" charset="-122"/>
                        </a:rPr>
                        <a:t>192.168.10.0/24</a:t>
                      </a:r>
                      <a:r>
                        <a:rPr lang="zh-CN" sz="1600" b="0" kern="100">
                          <a:solidFill>
                            <a:schemeClr val="tx1"/>
                          </a:solidFill>
                          <a:effectLst/>
                          <a:latin typeface="微软雅黑" panose="020B0503020204020204" pitchFamily="34" charset="-122"/>
                          <a:ea typeface="微软雅黑" panose="020B0503020204020204" pitchFamily="34" charset="-122"/>
                        </a:rPr>
                        <a:t>的主机</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868168820"/>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指定网段</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600" b="0" kern="100" dirty="0">
                          <a:solidFill>
                            <a:schemeClr val="tx1"/>
                          </a:solidFill>
                          <a:effectLst/>
                          <a:latin typeface="微软雅黑" panose="020B0503020204020204" pitchFamily="34" charset="-122"/>
                          <a:ea typeface="微软雅黑" panose="020B0503020204020204" pitchFamily="34" charset="-122"/>
                        </a:rPr>
                        <a:t>192.168.10.0/255.255.255.0</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IP</a:t>
                      </a:r>
                      <a:r>
                        <a:rPr lang="zh-CN" sz="1600" b="0" kern="100">
                          <a:solidFill>
                            <a:schemeClr val="tx1"/>
                          </a:solidFill>
                          <a:effectLst/>
                          <a:latin typeface="微软雅黑" panose="020B0503020204020204" pitchFamily="34" charset="-122"/>
                          <a:ea typeface="微软雅黑" panose="020B0503020204020204" pitchFamily="34" charset="-122"/>
                        </a:rPr>
                        <a:t>段为</a:t>
                      </a:r>
                      <a:r>
                        <a:rPr lang="en-US" sz="1600" b="0" kern="100">
                          <a:solidFill>
                            <a:schemeClr val="tx1"/>
                          </a:solidFill>
                          <a:effectLst/>
                          <a:latin typeface="微软雅黑" panose="020B0503020204020204" pitchFamily="34" charset="-122"/>
                          <a:ea typeface="微软雅黑" panose="020B0503020204020204" pitchFamily="34" charset="-122"/>
                        </a:rPr>
                        <a:t>192.168.10.0/24</a:t>
                      </a:r>
                      <a:r>
                        <a:rPr lang="zh-CN" sz="1600" b="0" kern="100">
                          <a:solidFill>
                            <a:schemeClr val="tx1"/>
                          </a:solidFill>
                          <a:effectLst/>
                          <a:latin typeface="微软雅黑" panose="020B0503020204020204" pitchFamily="34" charset="-122"/>
                          <a:ea typeface="微软雅黑" panose="020B0503020204020204" pitchFamily="34" charset="-122"/>
                        </a:rPr>
                        <a:t>的主机</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74910421"/>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指定</a:t>
                      </a:r>
                      <a:r>
                        <a:rPr lang="en-US" sz="1600" b="0" kern="100" dirty="0">
                          <a:solidFill>
                            <a:schemeClr val="tx1"/>
                          </a:solidFill>
                          <a:effectLst/>
                          <a:latin typeface="微软雅黑" panose="020B0503020204020204" pitchFamily="34" charset="-122"/>
                          <a:ea typeface="微软雅黑" panose="020B0503020204020204" pitchFamily="34" charset="-122"/>
                        </a:rPr>
                        <a:t>DNS</a:t>
                      </a:r>
                      <a:r>
                        <a:rPr lang="zh-CN" sz="1600" b="0" kern="100" dirty="0">
                          <a:solidFill>
                            <a:schemeClr val="tx1"/>
                          </a:solidFill>
                          <a:effectLst/>
                          <a:latin typeface="微软雅黑" panose="020B0503020204020204" pitchFamily="34" charset="-122"/>
                          <a:ea typeface="微软雅黑" panose="020B0503020204020204" pitchFamily="34" charset="-122"/>
                        </a:rPr>
                        <a:t>后缀</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.linuxprobe.com</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所有</a:t>
                      </a:r>
                      <a:r>
                        <a:rPr lang="en-US" sz="1600" b="0" kern="100" dirty="0">
                          <a:solidFill>
                            <a:schemeClr val="tx1"/>
                          </a:solidFill>
                          <a:effectLst/>
                          <a:latin typeface="微软雅黑" panose="020B0503020204020204" pitchFamily="34" charset="-122"/>
                          <a:ea typeface="微软雅黑" panose="020B0503020204020204" pitchFamily="34" charset="-122"/>
                        </a:rPr>
                        <a:t>DNS</a:t>
                      </a:r>
                      <a:r>
                        <a:rPr lang="zh-CN" sz="1600" b="0" kern="100" dirty="0">
                          <a:solidFill>
                            <a:schemeClr val="tx1"/>
                          </a:solidFill>
                          <a:effectLst/>
                          <a:latin typeface="微软雅黑" panose="020B0503020204020204" pitchFamily="34" charset="-122"/>
                          <a:ea typeface="微软雅黑" panose="020B0503020204020204" pitchFamily="34" charset="-122"/>
                        </a:rPr>
                        <a:t>后缀为</a:t>
                      </a:r>
                      <a:r>
                        <a:rPr lang="en-US" sz="1600" b="0" kern="100" dirty="0">
                          <a:solidFill>
                            <a:schemeClr val="tx1"/>
                          </a:solidFill>
                          <a:effectLst/>
                          <a:latin typeface="微软雅黑" panose="020B0503020204020204" pitchFamily="34" charset="-122"/>
                          <a:ea typeface="微软雅黑" panose="020B0503020204020204" pitchFamily="34" charset="-122"/>
                        </a:rPr>
                        <a:t>.linuxprobe.com</a:t>
                      </a:r>
                      <a:r>
                        <a:rPr lang="zh-CN" sz="1600" b="0" kern="100" dirty="0">
                          <a:solidFill>
                            <a:schemeClr val="tx1"/>
                          </a:solidFill>
                          <a:effectLst/>
                          <a:latin typeface="微软雅黑" panose="020B0503020204020204" pitchFamily="34" charset="-122"/>
                          <a:ea typeface="微软雅黑" panose="020B0503020204020204" pitchFamily="34" charset="-122"/>
                        </a:rPr>
                        <a:t>的主机</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76489037"/>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指定主机名称</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www.linuxprobe.com</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主机名称为</a:t>
                      </a:r>
                      <a:r>
                        <a:rPr lang="en-US" sz="1600" b="0" kern="100" dirty="0">
                          <a:solidFill>
                            <a:schemeClr val="tx1"/>
                          </a:solidFill>
                          <a:effectLst/>
                          <a:latin typeface="微软雅黑" panose="020B0503020204020204" pitchFamily="34" charset="-122"/>
                          <a:ea typeface="微软雅黑" panose="020B0503020204020204" pitchFamily="34" charset="-122"/>
                        </a:rPr>
                        <a:t>www.linuxprobe.com</a:t>
                      </a:r>
                      <a:r>
                        <a:rPr lang="zh-CN" sz="1600" b="0" kern="100" dirty="0">
                          <a:solidFill>
                            <a:schemeClr val="tx1"/>
                          </a:solidFill>
                          <a:effectLst/>
                          <a:latin typeface="微软雅黑" panose="020B0503020204020204" pitchFamily="34" charset="-122"/>
                          <a:ea typeface="微软雅黑" panose="020B0503020204020204" pitchFamily="34" charset="-122"/>
                        </a:rPr>
                        <a:t>的主机</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4256956"/>
                  </a:ext>
                </a:extLst>
              </a:tr>
              <a:tr h="456098">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指定所有客户端</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en-US" sz="1600" b="0" kern="100">
                          <a:solidFill>
                            <a:schemeClr val="tx1"/>
                          </a:solidFill>
                          <a:effectLst/>
                          <a:latin typeface="微软雅黑" panose="020B0503020204020204" pitchFamily="34" charset="-122"/>
                          <a:ea typeface="微软雅黑" panose="020B0503020204020204" pitchFamily="34" charset="-122"/>
                        </a:rPr>
                        <a:t>ALL</a:t>
                      </a:r>
                      <a:endParaRPr lang="zh-CN" sz="1600" b="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所有主机全部包括在内</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31435520"/>
                  </a:ext>
                </a:extLst>
              </a:tr>
            </a:tbl>
          </a:graphicData>
        </a:graphic>
      </p:graphicFrame>
    </p:spTree>
    <p:extLst>
      <p:ext uri="{BB962C8B-B14F-4D97-AF65-F5344CB8AC3E}">
        <p14:creationId xmlns:p14="http://schemas.microsoft.com/office/powerpoint/2010/main" val="215244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679259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在配置</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TCP Wrapper</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服务时需要遵循两个原则</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EBAF71F8-7463-4144-B1AF-A2141365A993}"/>
              </a:ext>
            </a:extLst>
          </p:cNvPr>
          <p:cNvGrpSpPr/>
          <p:nvPr/>
        </p:nvGrpSpPr>
        <p:grpSpPr>
          <a:xfrm>
            <a:off x="6207108" y="2078923"/>
            <a:ext cx="3676191" cy="823112"/>
            <a:chOff x="6207108" y="1669183"/>
            <a:chExt cx="3676191" cy="823112"/>
          </a:xfrm>
        </p:grpSpPr>
        <p:sp>
          <p:nvSpPr>
            <p:cNvPr id="11" name="Rectangle: Rounded Corners 55">
              <a:extLst>
                <a:ext uri="{FF2B5EF4-FFF2-40B4-BE49-F238E27FC236}">
                  <a16:creationId xmlns:a16="http://schemas.microsoft.com/office/drawing/2014/main" id="{CDCBA4F4-BC86-4180-834A-9A6EB98126DE}"/>
                </a:ext>
              </a:extLst>
            </p:cNvPr>
            <p:cNvSpPr/>
            <p:nvPr/>
          </p:nvSpPr>
          <p:spPr>
            <a:xfrm>
              <a:off x="6207108" y="1669183"/>
              <a:ext cx="3186669" cy="823112"/>
            </a:xfrm>
            <a:prstGeom prst="roundRect">
              <a:avLst>
                <a:gd name="adj" fmla="val 4748"/>
              </a:avLst>
            </a:prstGeom>
            <a:noFill/>
            <a:ln>
              <a:gradFill>
                <a:gsLst>
                  <a:gs pos="0">
                    <a:srgbClr val="00B0F0"/>
                  </a:gs>
                  <a:gs pos="100000">
                    <a:srgbClr val="00B0F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57">
              <a:extLst>
                <a:ext uri="{FF2B5EF4-FFF2-40B4-BE49-F238E27FC236}">
                  <a16:creationId xmlns:a16="http://schemas.microsoft.com/office/drawing/2014/main" id="{DA13EF95-2429-4A08-9441-6D257FCB6DD2}"/>
                </a:ext>
              </a:extLst>
            </p:cNvPr>
            <p:cNvSpPr txBox="1"/>
            <p:nvPr/>
          </p:nvSpPr>
          <p:spPr>
            <a:xfrm>
              <a:off x="6604895" y="1757574"/>
              <a:ext cx="3278404"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B0F0"/>
                  </a:solidFill>
                  <a:latin typeface="微软雅黑" panose="020B0503020204020204" pitchFamily="34" charset="-122"/>
                  <a:ea typeface="微软雅黑" panose="020B0503020204020204" pitchFamily="34" charset="-122"/>
                </a:rPr>
                <a:t>编写拒绝策略规则时，填写的是服务名称，而非协议名称；</a:t>
              </a:r>
              <a:endParaRPr lang="en-US" b="0" dirty="0">
                <a:solidFill>
                  <a:schemeClr val="tx1"/>
                </a:solidFill>
                <a:latin typeface="微软雅黑" panose="020B0503020204020204" pitchFamily="34" charset="-122"/>
                <a:ea typeface="微软雅黑" panose="020B0503020204020204" pitchFamily="34" charset="-122"/>
              </a:endParaRPr>
            </a:p>
          </p:txBody>
        </p:sp>
      </p:grpSp>
      <p:sp>
        <p:nvSpPr>
          <p:cNvPr id="14" name="椭圆 13">
            <a:extLst>
              <a:ext uri="{FF2B5EF4-FFF2-40B4-BE49-F238E27FC236}">
                <a16:creationId xmlns:a16="http://schemas.microsoft.com/office/drawing/2014/main" id="{5826134E-E788-45A3-928F-993917FD0B55}"/>
              </a:ext>
            </a:extLst>
          </p:cNvPr>
          <p:cNvSpPr/>
          <p:nvPr/>
        </p:nvSpPr>
        <p:spPr>
          <a:xfrm>
            <a:off x="5864667" y="2167620"/>
            <a:ext cx="645718" cy="645718"/>
          </a:xfrm>
          <a:prstGeom prst="ellipse">
            <a:avLst/>
          </a:prstGeom>
          <a:solidFill>
            <a:srgbClr val="09CE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15" name="椭圆 14">
            <a:extLst>
              <a:ext uri="{FF2B5EF4-FFF2-40B4-BE49-F238E27FC236}">
                <a16:creationId xmlns:a16="http://schemas.microsoft.com/office/drawing/2014/main" id="{AE5DA7DC-AF8C-4983-9A7B-A0BCDF640710}"/>
              </a:ext>
            </a:extLst>
          </p:cNvPr>
          <p:cNvSpPr/>
          <p:nvPr/>
        </p:nvSpPr>
        <p:spPr>
          <a:xfrm>
            <a:off x="5931342" y="2234295"/>
            <a:ext cx="512368" cy="51236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1</a:t>
            </a:r>
            <a:endParaRPr lang="zh-CN" altLang="en-US" dirty="0">
              <a:latin typeface="思源黑体 CN Bold" panose="020B0800000000000000" pitchFamily="34" charset="-122"/>
              <a:ea typeface="思源黑体 CN Bold" panose="020B0800000000000000" pitchFamily="34" charset="-122"/>
            </a:endParaRPr>
          </a:p>
        </p:txBody>
      </p:sp>
      <p:sp>
        <p:nvSpPr>
          <p:cNvPr id="16" name="椭圆 15">
            <a:extLst>
              <a:ext uri="{FF2B5EF4-FFF2-40B4-BE49-F238E27FC236}">
                <a16:creationId xmlns:a16="http://schemas.microsoft.com/office/drawing/2014/main" id="{82E51539-3527-47F6-AF9E-2B790314DCB0}"/>
              </a:ext>
            </a:extLst>
          </p:cNvPr>
          <p:cNvSpPr/>
          <p:nvPr/>
        </p:nvSpPr>
        <p:spPr>
          <a:xfrm>
            <a:off x="2251980" y="2227256"/>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F26D8C7-8C1D-4C6D-BC65-8DC849902E70}"/>
              </a:ext>
            </a:extLst>
          </p:cNvPr>
          <p:cNvSpPr/>
          <p:nvPr/>
        </p:nvSpPr>
        <p:spPr>
          <a:xfrm>
            <a:off x="2561620" y="2415093"/>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3390295-B1EC-4F03-BCCD-2CA996C8481A}"/>
              </a:ext>
            </a:extLst>
          </p:cNvPr>
          <p:cNvSpPr/>
          <p:nvPr/>
        </p:nvSpPr>
        <p:spPr>
          <a:xfrm>
            <a:off x="2308701" y="2784744"/>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4454B07-B75B-4D11-AAE0-BF03E56123E1}"/>
              </a:ext>
            </a:extLst>
          </p:cNvPr>
          <p:cNvSpPr txBox="1"/>
          <p:nvPr/>
        </p:nvSpPr>
        <p:spPr>
          <a:xfrm>
            <a:off x="2630710" y="3317997"/>
            <a:ext cx="181856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两个原则</a:t>
            </a:r>
          </a:p>
        </p:txBody>
      </p:sp>
      <p:grpSp>
        <p:nvGrpSpPr>
          <p:cNvPr id="7" name="组合 6">
            <a:extLst>
              <a:ext uri="{FF2B5EF4-FFF2-40B4-BE49-F238E27FC236}">
                <a16:creationId xmlns:a16="http://schemas.microsoft.com/office/drawing/2014/main" id="{36A2E95B-24CB-44C2-B931-0EF06BAB93E4}"/>
              </a:ext>
            </a:extLst>
          </p:cNvPr>
          <p:cNvGrpSpPr/>
          <p:nvPr/>
        </p:nvGrpSpPr>
        <p:grpSpPr>
          <a:xfrm>
            <a:off x="6207107" y="3903977"/>
            <a:ext cx="3423273" cy="1106115"/>
            <a:chOff x="6207107" y="4512364"/>
            <a:chExt cx="3423273" cy="1106115"/>
          </a:xfrm>
        </p:grpSpPr>
        <p:sp>
          <p:nvSpPr>
            <p:cNvPr id="20" name="Rectangle: Rounded Corners 55">
              <a:extLst>
                <a:ext uri="{FF2B5EF4-FFF2-40B4-BE49-F238E27FC236}">
                  <a16:creationId xmlns:a16="http://schemas.microsoft.com/office/drawing/2014/main" id="{CA3BDE55-64DB-4A85-BA53-C4143D97C55D}"/>
                </a:ext>
              </a:extLst>
            </p:cNvPr>
            <p:cNvSpPr/>
            <p:nvPr/>
          </p:nvSpPr>
          <p:spPr>
            <a:xfrm>
              <a:off x="6207107" y="4512364"/>
              <a:ext cx="3186669" cy="1106115"/>
            </a:xfrm>
            <a:prstGeom prst="roundRect">
              <a:avLst>
                <a:gd name="adj" fmla="val 4748"/>
              </a:avLst>
            </a:prstGeom>
            <a:noFill/>
            <a:ln>
              <a:gradFill>
                <a:gsLst>
                  <a:gs pos="0">
                    <a:srgbClr val="0070C0"/>
                  </a:gs>
                  <a:gs pos="100000">
                    <a:srgbClr val="0070C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57">
              <a:extLst>
                <a:ext uri="{FF2B5EF4-FFF2-40B4-BE49-F238E27FC236}">
                  <a16:creationId xmlns:a16="http://schemas.microsoft.com/office/drawing/2014/main" id="{5C821B6D-C07B-48E3-A203-BF3EEEC9FE18}"/>
                </a:ext>
              </a:extLst>
            </p:cNvPr>
            <p:cNvSpPr txBox="1"/>
            <p:nvPr/>
          </p:nvSpPr>
          <p:spPr>
            <a:xfrm>
              <a:off x="6624476" y="4603756"/>
              <a:ext cx="3005904" cy="923330"/>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70C0"/>
                  </a:solidFill>
                  <a:latin typeface="微软雅黑" panose="020B0503020204020204" pitchFamily="34" charset="-122"/>
                  <a:ea typeface="微软雅黑" panose="020B0503020204020204" pitchFamily="34" charset="-122"/>
                </a:rPr>
                <a:t>建议先编写拒绝策略规则，再编写允许策略规则，以便直观地看到相应的效果。</a:t>
              </a:r>
              <a:endParaRPr lang="en-US" b="0" dirty="0">
                <a:solidFill>
                  <a:schemeClr val="tx1"/>
                </a:solidFill>
                <a:latin typeface="微软雅黑" panose="020B0503020204020204" pitchFamily="34" charset="-122"/>
                <a:ea typeface="微软雅黑" panose="020B0503020204020204" pitchFamily="34" charset="-122"/>
              </a:endParaRPr>
            </a:p>
          </p:txBody>
        </p:sp>
      </p:grpSp>
      <p:sp>
        <p:nvSpPr>
          <p:cNvPr id="22" name="椭圆 21">
            <a:extLst>
              <a:ext uri="{FF2B5EF4-FFF2-40B4-BE49-F238E27FC236}">
                <a16:creationId xmlns:a16="http://schemas.microsoft.com/office/drawing/2014/main" id="{BCE36FE1-5F58-41E4-B021-37F23BA9DB19}"/>
              </a:ext>
            </a:extLst>
          </p:cNvPr>
          <p:cNvSpPr/>
          <p:nvPr/>
        </p:nvSpPr>
        <p:spPr>
          <a:xfrm>
            <a:off x="5864667" y="4134176"/>
            <a:ext cx="645718" cy="645718"/>
          </a:xfrm>
          <a:prstGeom prst="ellipse">
            <a:avLst/>
          </a:prstGeom>
          <a:solidFill>
            <a:srgbClr val="0070C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23" name="椭圆 22">
            <a:extLst>
              <a:ext uri="{FF2B5EF4-FFF2-40B4-BE49-F238E27FC236}">
                <a16:creationId xmlns:a16="http://schemas.microsoft.com/office/drawing/2014/main" id="{105C748C-C46C-4F69-9D0B-072F80E5B57E}"/>
              </a:ext>
            </a:extLst>
          </p:cNvPr>
          <p:cNvSpPr/>
          <p:nvPr/>
        </p:nvSpPr>
        <p:spPr>
          <a:xfrm>
            <a:off x="5931342" y="4200851"/>
            <a:ext cx="512368" cy="51236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2</a:t>
            </a:r>
            <a:endParaRPr lang="zh-CN" altLang="en-US" dirty="0">
              <a:latin typeface="思源黑体 CN Bold" panose="020B0800000000000000" pitchFamily="34" charset="-122"/>
              <a:ea typeface="思源黑体 CN Bold" panose="020B0800000000000000" pitchFamily="34" charset="-122"/>
            </a:endParaRPr>
          </a:p>
        </p:txBody>
      </p:sp>
      <p:cxnSp>
        <p:nvCxnSpPr>
          <p:cNvPr id="24" name="直接连接符 23">
            <a:extLst>
              <a:ext uri="{FF2B5EF4-FFF2-40B4-BE49-F238E27FC236}">
                <a16:creationId xmlns:a16="http://schemas.microsoft.com/office/drawing/2014/main" id="{28E5F2EF-424E-4395-BCCF-F5EF158BD42D}"/>
              </a:ext>
            </a:extLst>
          </p:cNvPr>
          <p:cNvCxnSpPr>
            <a:cxnSpLocks/>
            <a:stCxn id="17" idx="6"/>
            <a:endCxn id="14" idx="2"/>
          </p:cNvCxnSpPr>
          <p:nvPr/>
        </p:nvCxnSpPr>
        <p:spPr>
          <a:xfrm flipV="1">
            <a:off x="4896260" y="2490479"/>
            <a:ext cx="968407" cy="1091934"/>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D3D35EF-D9D3-475B-ADB7-BF8218A65F89}"/>
              </a:ext>
            </a:extLst>
          </p:cNvPr>
          <p:cNvCxnSpPr>
            <a:cxnSpLocks/>
            <a:stCxn id="17" idx="6"/>
            <a:endCxn id="22" idx="2"/>
          </p:cNvCxnSpPr>
          <p:nvPr/>
        </p:nvCxnSpPr>
        <p:spPr>
          <a:xfrm>
            <a:off x="4896260" y="3582413"/>
            <a:ext cx="968407" cy="874622"/>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749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7" grpId="0" animBg="1"/>
      <p:bldP spid="18"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Cockpit</a:t>
            </a:r>
            <a:r>
              <a:rPr lang="zh-CN" altLang="en-US" sz="3600" b="1" dirty="0">
                <a:solidFill>
                  <a:schemeClr val="accent1"/>
                </a:solidFill>
                <a:latin typeface="微软雅黑" panose="020B0503020204020204" pitchFamily="34" charset="-122"/>
                <a:ea typeface="微软雅黑" panose="020B0503020204020204" pitchFamily="34" charset="-122"/>
              </a:rPr>
              <a:t>驾驶舱管理工具</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Cockpit </a:t>
            </a:r>
            <a:r>
              <a:rPr lang="en-US" altLang="zh-CN" sz="2000" dirty="0" err="1">
                <a:solidFill>
                  <a:schemeClr val="accent1"/>
                </a:solidFill>
                <a:latin typeface="微软雅黑" panose="020B0503020204020204" pitchFamily="34" charset="-122"/>
                <a:ea typeface="微软雅黑" panose="020B0503020204020204" pitchFamily="34" charset="-122"/>
              </a:rPr>
              <a:t>Cockpit</a:t>
            </a:r>
            <a:r>
              <a:rPr lang="en-US" altLang="zh-CN" sz="2000" dirty="0">
                <a:solidFill>
                  <a:schemeClr val="accent1"/>
                </a:solidFill>
                <a:latin typeface="微软雅黑" panose="020B0503020204020204" pitchFamily="34" charset="-122"/>
                <a:ea typeface="微软雅黑" panose="020B0503020204020204" pitchFamily="34" charset="-122"/>
              </a:rPr>
              <a:t> Management Tool</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FIVE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34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 name="矩形: 圆角 17">
            <a:extLst>
              <a:ext uri="{FF2B5EF4-FFF2-40B4-BE49-F238E27FC236}">
                <a16:creationId xmlns:a16="http://schemas.microsoft.com/office/drawing/2014/main" id="{760F2215-9D71-478D-B3C2-133D6C6C5347}"/>
              </a:ext>
            </a:extLst>
          </p:cNvPr>
          <p:cNvSpPr/>
          <p:nvPr/>
        </p:nvSpPr>
        <p:spPr>
          <a:xfrm>
            <a:off x="120841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AAA98356-97EB-4C88-A5EE-9AAE2CA3D0F6}"/>
              </a:ext>
            </a:extLst>
          </p:cNvPr>
          <p:cNvSpPr txBox="1"/>
          <p:nvPr/>
        </p:nvSpPr>
        <p:spPr>
          <a:xfrm>
            <a:off x="1361134" y="2353942"/>
            <a:ext cx="4323400" cy="337284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Cockpit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是一个英文单词，即“（飞机、船或赛车的）驾驶舱、驾驶座”，它用名字传达出了功能丰富的特性。</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Cockpit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是一个基于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Web</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的图形化服务管理工具，即便是新手也可以轻松上手。它天然具备很好的跨平台性，因此被广泛应用于服务器、容器、虚拟机等多种管理场景。最后，红帽公司对</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Cockpit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也十分看重，直接将它默认安装到了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RHEL 8</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系统中，由此衍生的</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CentOS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Fedora</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也都标配有</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Cockpit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20" name="任意多边形: 形状 19">
            <a:extLst>
              <a:ext uri="{FF2B5EF4-FFF2-40B4-BE49-F238E27FC236}">
                <a16:creationId xmlns:a16="http://schemas.microsoft.com/office/drawing/2014/main" id="{5BAACDEA-027F-424B-8897-FA62696ACFA4}"/>
              </a:ext>
            </a:extLst>
          </p:cNvPr>
          <p:cNvSpPr/>
          <p:nvPr/>
        </p:nvSpPr>
        <p:spPr>
          <a:xfrm>
            <a:off x="1196570" y="1545209"/>
            <a:ext cx="4691164" cy="761043"/>
          </a:xfrm>
          <a:custGeom>
            <a:avLst/>
            <a:gdLst>
              <a:gd name="connsiteX0" fmla="*/ 74921 w 3268788"/>
              <a:gd name="connsiteY0" fmla="*/ 0 h 981652"/>
              <a:gd name="connsiteX1" fmla="*/ 3193867 w 3268788"/>
              <a:gd name="connsiteY1" fmla="*/ 0 h 981652"/>
              <a:gd name="connsiteX2" fmla="*/ 3268788 w 3268788"/>
              <a:gd name="connsiteY2" fmla="*/ 74921 h 981652"/>
              <a:gd name="connsiteX3" fmla="*/ 3268788 w 3268788"/>
              <a:gd name="connsiteY3" fmla="*/ 981652 h 981652"/>
              <a:gd name="connsiteX4" fmla="*/ 0 w 3268788"/>
              <a:gd name="connsiteY4" fmla="*/ 981652 h 981652"/>
              <a:gd name="connsiteX5" fmla="*/ 0 w 3268788"/>
              <a:gd name="connsiteY5" fmla="*/ 74921 h 981652"/>
              <a:gd name="connsiteX6" fmla="*/ 74921 w 3268788"/>
              <a:gd name="connsiteY6" fmla="*/ 0 h 98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788" h="981652">
                <a:moveTo>
                  <a:pt x="74921" y="0"/>
                </a:moveTo>
                <a:lnTo>
                  <a:pt x="3193867" y="0"/>
                </a:lnTo>
                <a:cubicBezTo>
                  <a:pt x="3235245" y="0"/>
                  <a:pt x="3268788" y="33543"/>
                  <a:pt x="3268788" y="74921"/>
                </a:cubicBezTo>
                <a:lnTo>
                  <a:pt x="3268788" y="981652"/>
                </a:lnTo>
                <a:lnTo>
                  <a:pt x="0" y="981652"/>
                </a:lnTo>
                <a:lnTo>
                  <a:pt x="0" y="74921"/>
                </a:lnTo>
                <a:cubicBezTo>
                  <a:pt x="0" y="33543"/>
                  <a:pt x="33543" y="0"/>
                  <a:pt x="74921" y="0"/>
                </a:cubicBezTo>
                <a:close/>
              </a:path>
            </a:pathLst>
          </a:custGeom>
          <a:gradFill>
            <a:gsLst>
              <a:gs pos="16000">
                <a:srgbClr val="007DDA"/>
              </a:gs>
              <a:gs pos="100000">
                <a:schemeClr val="accent1">
                  <a:lumMod val="30000"/>
                  <a:lumOff val="7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677F3DD1-7188-420D-A0CE-32D69EDA032F}"/>
              </a:ext>
            </a:extLst>
          </p:cNvPr>
          <p:cNvSpPr txBox="1"/>
          <p:nvPr/>
        </p:nvSpPr>
        <p:spPr>
          <a:xfrm>
            <a:off x="1329096" y="1811894"/>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概念</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F5D96541-3300-4AF0-B4C0-65EEFC8FE982}"/>
              </a:ext>
            </a:extLst>
          </p:cNvPr>
          <p:cNvSpPr/>
          <p:nvPr/>
        </p:nvSpPr>
        <p:spPr>
          <a:xfrm>
            <a:off x="6276628" y="1545209"/>
            <a:ext cx="4662291" cy="4477904"/>
          </a:xfrm>
          <a:prstGeom prst="roundRect">
            <a:avLst>
              <a:gd name="adj" fmla="val 2292"/>
            </a:avLst>
          </a:prstGeom>
          <a:solidFill>
            <a:schemeClr val="bg1"/>
          </a:solidFill>
          <a:ln>
            <a:noFill/>
          </a:ln>
          <a:effectLst>
            <a:outerShdw blurRad="266700" dist="38100" dir="5400000" algn="t" rotWithShape="0">
              <a:srgbClr val="3F58AC">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B1E9F6A9-0F62-4A9F-B611-DB3D895C7620}"/>
              </a:ext>
            </a:extLst>
          </p:cNvPr>
          <p:cNvSpPr txBox="1"/>
          <p:nvPr/>
        </p:nvSpPr>
        <p:spPr>
          <a:xfrm>
            <a:off x="6835807" y="5196423"/>
            <a:ext cx="3543932"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驾驶舱示意图</a:t>
            </a:r>
            <a:endParaRPr lang="zh-CN" alt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6E614F10-B993-4272-A247-57D8E37CB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962" y="2162352"/>
            <a:ext cx="4077622" cy="226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545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8" name="矩形: 圆角 37">
            <a:extLst>
              <a:ext uri="{FF2B5EF4-FFF2-40B4-BE49-F238E27FC236}">
                <a16:creationId xmlns:a16="http://schemas.microsoft.com/office/drawing/2014/main" id="{EB6BF9CD-81F3-4C03-BE88-7E0BAF06B453}"/>
              </a:ext>
            </a:extLst>
          </p:cNvPr>
          <p:cNvSpPr/>
          <p:nvPr/>
        </p:nvSpPr>
        <p:spPr>
          <a:xfrm>
            <a:off x="4890887"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确认信任本地证书</a:t>
            </a:r>
          </a:p>
        </p:txBody>
      </p:sp>
      <p:sp>
        <p:nvSpPr>
          <p:cNvPr id="39" name="矩形: 圆角 38">
            <a:extLst>
              <a:ext uri="{FF2B5EF4-FFF2-40B4-BE49-F238E27FC236}">
                <a16:creationId xmlns:a16="http://schemas.microsoft.com/office/drawing/2014/main" id="{4A236576-82BB-47FD-8798-2806881D9D8E}"/>
              </a:ext>
            </a:extLst>
          </p:cNvPr>
          <p:cNvSpPr/>
          <p:nvPr/>
        </p:nvSpPr>
        <p:spPr>
          <a:xfrm>
            <a:off x="8635645" y="4609289"/>
            <a:ext cx="2260674" cy="772213"/>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输入登录账号与系统密码</a:t>
            </a:r>
          </a:p>
        </p:txBody>
      </p:sp>
      <p:sp>
        <p:nvSpPr>
          <p:cNvPr id="40" name="箭头: 右 39">
            <a:extLst>
              <a:ext uri="{FF2B5EF4-FFF2-40B4-BE49-F238E27FC236}">
                <a16:creationId xmlns:a16="http://schemas.microsoft.com/office/drawing/2014/main" id="{EFFF6153-29FA-4E85-84FC-212C304D07C6}"/>
              </a:ext>
            </a:extLst>
          </p:cNvPr>
          <p:cNvSpPr/>
          <p:nvPr/>
        </p:nvSpPr>
        <p:spPr>
          <a:xfrm>
            <a:off x="3837417"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4719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955148"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添加额外允许的证书</a:t>
            </a:r>
          </a:p>
        </p:txBody>
      </p:sp>
      <p:pic>
        <p:nvPicPr>
          <p:cNvPr id="19" name="图片 234" descr="说明: 第8章 Iptables与Firewalld防火墙第8章 Iptables与Firewalld防火墙">
            <a:extLst>
              <a:ext uri="{FF2B5EF4-FFF2-40B4-BE49-F238E27FC236}">
                <a16:creationId xmlns:a16="http://schemas.microsoft.com/office/drawing/2014/main" id="{433961BC-E5F6-48B9-B483-90C9A4D90C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418" y="2009063"/>
            <a:ext cx="3593540" cy="207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35" descr="说明: 第8章 Iptables与Firewalld防火墙第8章 Iptables与Firewalld防火墙">
            <a:extLst>
              <a:ext uri="{FF2B5EF4-FFF2-40B4-BE49-F238E27FC236}">
                <a16:creationId xmlns:a16="http://schemas.microsoft.com/office/drawing/2014/main" id="{E200F56F-AD06-441E-BB16-DB7B6250B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853" y="2009063"/>
            <a:ext cx="3598742" cy="207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236" descr="说明: 第8章 Iptables与Firewalld防火墙第8章 Iptables与Firewalld防火墙">
            <a:extLst>
              <a:ext uri="{FF2B5EF4-FFF2-40B4-BE49-F238E27FC236}">
                <a16:creationId xmlns:a16="http://schemas.microsoft.com/office/drawing/2014/main" id="{0D2914EF-DC8E-4C03-A634-9F1C9BE8C9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4490" y="2009063"/>
            <a:ext cx="3622985" cy="207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2996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72859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前言</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2B35B568-28A6-46E6-AED0-60D26548A7F1}"/>
              </a:ext>
            </a:extLst>
          </p:cNvPr>
          <p:cNvGrpSpPr/>
          <p:nvPr/>
        </p:nvGrpSpPr>
        <p:grpSpPr>
          <a:xfrm>
            <a:off x="1016326" y="1571592"/>
            <a:ext cx="10159348" cy="780772"/>
            <a:chOff x="396010" y="1225457"/>
            <a:chExt cx="10159348" cy="780772"/>
          </a:xfrm>
        </p:grpSpPr>
        <p:grpSp>
          <p:nvGrpSpPr>
            <p:cNvPr id="14" name="组合 13">
              <a:extLst>
                <a:ext uri="{FF2B5EF4-FFF2-40B4-BE49-F238E27FC236}">
                  <a16:creationId xmlns:a16="http://schemas.microsoft.com/office/drawing/2014/main" id="{C503EA49-3D3F-4161-88CE-9E8F63FA62DE}"/>
                </a:ext>
              </a:extLst>
            </p:cNvPr>
            <p:cNvGrpSpPr/>
            <p:nvPr/>
          </p:nvGrpSpPr>
          <p:grpSpPr>
            <a:xfrm>
              <a:off x="396010" y="1306459"/>
              <a:ext cx="603250" cy="699770"/>
              <a:chOff x="623443" y="1726565"/>
              <a:chExt cx="603250" cy="699770"/>
            </a:xfrm>
          </p:grpSpPr>
          <p:sp>
            <p:nvSpPr>
              <p:cNvPr id="15" name="六边形 14">
                <a:extLst>
                  <a:ext uri="{FF2B5EF4-FFF2-40B4-BE49-F238E27FC236}">
                    <a16:creationId xmlns:a16="http://schemas.microsoft.com/office/drawing/2014/main" id="{CF945CB5-1BC5-4B2B-89DE-8A440B38B727}"/>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613018D-86B6-4CE7-9C1C-BD0A483F3247}"/>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C18545FF-1FA8-46D0-B2CF-CB512CECC828}"/>
                </a:ext>
              </a:extLst>
            </p:cNvPr>
            <p:cNvSpPr txBox="1"/>
            <p:nvPr/>
          </p:nvSpPr>
          <p:spPr>
            <a:xfrm>
              <a:off x="1091114" y="1225457"/>
              <a:ext cx="9464244"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保障数据的安全性是继保障数据的可用性之后最为重要的一项工作。防火墙作为公网与内网之间的保护屏障，在保障数据的安全性方面起着至关重要的作用。</a:t>
              </a:r>
            </a:p>
          </p:txBody>
        </p:sp>
      </p:grpSp>
      <p:grpSp>
        <p:nvGrpSpPr>
          <p:cNvPr id="11" name="组合 10">
            <a:extLst>
              <a:ext uri="{FF2B5EF4-FFF2-40B4-BE49-F238E27FC236}">
                <a16:creationId xmlns:a16="http://schemas.microsoft.com/office/drawing/2014/main" id="{93DB6190-7128-4E69-B622-03BFB6425638}"/>
              </a:ext>
            </a:extLst>
          </p:cNvPr>
          <p:cNvGrpSpPr/>
          <p:nvPr/>
        </p:nvGrpSpPr>
        <p:grpSpPr>
          <a:xfrm>
            <a:off x="1016326" y="2909259"/>
            <a:ext cx="10159348" cy="780772"/>
            <a:chOff x="396010" y="2572891"/>
            <a:chExt cx="10159348" cy="780772"/>
          </a:xfrm>
        </p:grpSpPr>
        <p:grpSp>
          <p:nvGrpSpPr>
            <p:cNvPr id="18" name="组合 17">
              <a:extLst>
                <a:ext uri="{FF2B5EF4-FFF2-40B4-BE49-F238E27FC236}">
                  <a16:creationId xmlns:a16="http://schemas.microsoft.com/office/drawing/2014/main" id="{41095412-D2F9-40A4-984F-9C0551D30632}"/>
                </a:ext>
              </a:extLst>
            </p:cNvPr>
            <p:cNvGrpSpPr/>
            <p:nvPr/>
          </p:nvGrpSpPr>
          <p:grpSpPr>
            <a:xfrm>
              <a:off x="396010" y="2653893"/>
              <a:ext cx="603250" cy="699770"/>
              <a:chOff x="623443" y="1726565"/>
              <a:chExt cx="603250" cy="699770"/>
            </a:xfrm>
          </p:grpSpPr>
          <p:sp>
            <p:nvSpPr>
              <p:cNvPr id="19" name="六边形 18">
                <a:extLst>
                  <a:ext uri="{FF2B5EF4-FFF2-40B4-BE49-F238E27FC236}">
                    <a16:creationId xmlns:a16="http://schemas.microsoft.com/office/drawing/2014/main" id="{8F871D2C-A0A9-4F6B-B917-AC86F9C30F4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DFAE55C3-F324-4EC9-BED8-D9D45A36B67B}"/>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A03E2244-A5A4-495B-8509-FE78E82AD377}"/>
                </a:ext>
              </a:extLst>
            </p:cNvPr>
            <p:cNvSpPr txBox="1"/>
            <p:nvPr/>
          </p:nvSpPr>
          <p:spPr>
            <a:xfrm>
              <a:off x="1091113" y="2572891"/>
              <a:ext cx="9464245"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分别使用</a:t>
              </a:r>
              <a:r>
                <a:rPr lang="en-US" altLang="zh-CN" dirty="0">
                  <a:latin typeface="微软雅黑" panose="020B0503020204020204" pitchFamily="34" charset="-122"/>
                  <a:ea typeface="微软雅黑" panose="020B0503020204020204" pitchFamily="34" charset="-122"/>
                </a:rPr>
                <a:t>iptables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firewall-</a:t>
              </a:r>
              <a:r>
                <a:rPr lang="en-US" altLang="zh-CN" dirty="0" err="1">
                  <a:latin typeface="微软雅黑" panose="020B0503020204020204" pitchFamily="34" charset="-122"/>
                  <a:ea typeface="微软雅黑" panose="020B0503020204020204" pitchFamily="34" charset="-122"/>
                </a:rPr>
                <a:t>cmd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firewall-config</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TCP Wrapper</a:t>
              </a:r>
              <a:r>
                <a:rPr lang="zh-CN" altLang="en-US" dirty="0">
                  <a:latin typeface="微软雅黑" panose="020B0503020204020204" pitchFamily="34" charset="-122"/>
                  <a:ea typeface="微软雅黑" panose="020B0503020204020204" pitchFamily="34" charset="-122"/>
                </a:rPr>
                <a:t>等防火墙策略配置服务来完成数十个根据真实工作需求而设计的防火墙策略配置实验。</a:t>
              </a:r>
            </a:p>
          </p:txBody>
        </p:sp>
      </p:grpSp>
      <p:grpSp>
        <p:nvGrpSpPr>
          <p:cNvPr id="12" name="组合 11">
            <a:extLst>
              <a:ext uri="{FF2B5EF4-FFF2-40B4-BE49-F238E27FC236}">
                <a16:creationId xmlns:a16="http://schemas.microsoft.com/office/drawing/2014/main" id="{C31A7191-92A0-4DB7-98D4-74EFD1AACB12}"/>
              </a:ext>
            </a:extLst>
          </p:cNvPr>
          <p:cNvGrpSpPr/>
          <p:nvPr/>
        </p:nvGrpSpPr>
        <p:grpSpPr>
          <a:xfrm>
            <a:off x="1016326" y="4246926"/>
            <a:ext cx="10159348" cy="1099468"/>
            <a:chOff x="396010" y="4305046"/>
            <a:chExt cx="10159348" cy="1099468"/>
          </a:xfrm>
        </p:grpSpPr>
        <p:grpSp>
          <p:nvGrpSpPr>
            <p:cNvPr id="22" name="组合 21">
              <a:extLst>
                <a:ext uri="{FF2B5EF4-FFF2-40B4-BE49-F238E27FC236}">
                  <a16:creationId xmlns:a16="http://schemas.microsoft.com/office/drawing/2014/main" id="{0283BB75-40FD-4860-A03D-F30EE17CDAE3}"/>
                </a:ext>
              </a:extLst>
            </p:cNvPr>
            <p:cNvGrpSpPr/>
            <p:nvPr/>
          </p:nvGrpSpPr>
          <p:grpSpPr>
            <a:xfrm>
              <a:off x="396010" y="4386048"/>
              <a:ext cx="603250" cy="699770"/>
              <a:chOff x="623443" y="1726565"/>
              <a:chExt cx="603250" cy="699770"/>
            </a:xfrm>
          </p:grpSpPr>
          <p:sp>
            <p:nvSpPr>
              <p:cNvPr id="23" name="六边形 22">
                <a:extLst>
                  <a:ext uri="{FF2B5EF4-FFF2-40B4-BE49-F238E27FC236}">
                    <a16:creationId xmlns:a16="http://schemas.microsoft.com/office/drawing/2014/main" id="{7C575C95-DF34-473A-A3C3-2D94166B22FA}"/>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AFDCD0E9-7ED3-4BFE-8960-09D34ACE75DD}"/>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2ABAF76E-85A2-413E-AE87-0C009D899AEE}"/>
                </a:ext>
              </a:extLst>
            </p:cNvPr>
            <p:cNvSpPr txBox="1"/>
            <p:nvPr/>
          </p:nvSpPr>
          <p:spPr>
            <a:xfrm>
              <a:off x="1091113" y="4305046"/>
              <a:ext cx="9464245" cy="1099468"/>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在学习完这些实验之后，不仅能够熟练地过滤请求的流量、基于服务程序的名称对流量进行允许和拒绝操作，还可以使用</a:t>
              </a:r>
              <a:r>
                <a:rPr lang="en-US" altLang="zh-CN" dirty="0">
                  <a:latin typeface="微软雅黑" panose="020B0503020204020204" pitchFamily="34" charset="-122"/>
                  <a:ea typeface="微软雅黑" panose="020B0503020204020204" pitchFamily="34" charset="-122"/>
                </a:rPr>
                <a:t>Cockpit</a:t>
              </a:r>
              <a:r>
                <a:rPr lang="zh-CN" altLang="en-US" dirty="0">
                  <a:latin typeface="微软雅黑" panose="020B0503020204020204" pitchFamily="34" charset="-122"/>
                  <a:ea typeface="微软雅黑" panose="020B0503020204020204" pitchFamily="34" charset="-122"/>
                </a:rPr>
                <a:t>轻松监控系统的运行状态，确保</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系统的安全性万无一失。</a:t>
              </a:r>
            </a:p>
          </p:txBody>
        </p:sp>
      </p:grpSp>
    </p:spTree>
    <p:extLst>
      <p:ext uri="{BB962C8B-B14F-4D97-AF65-F5344CB8AC3E}">
        <p14:creationId xmlns:p14="http://schemas.microsoft.com/office/powerpoint/2010/main" val="3380320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4104697-0647-4B45-B24A-9F79DA20C4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675" y="2054376"/>
            <a:ext cx="3591814" cy="178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8" name="矩形: 圆角 37">
            <a:extLst>
              <a:ext uri="{FF2B5EF4-FFF2-40B4-BE49-F238E27FC236}">
                <a16:creationId xmlns:a16="http://schemas.microsoft.com/office/drawing/2014/main" id="{EB6BF9CD-81F3-4C03-BE88-7E0BAF06B453}"/>
              </a:ext>
            </a:extLst>
          </p:cNvPr>
          <p:cNvSpPr/>
          <p:nvPr/>
        </p:nvSpPr>
        <p:spPr>
          <a:xfrm>
            <a:off x="4973302"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Logs</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39" name="矩形: 圆角 38">
            <a:extLst>
              <a:ext uri="{FF2B5EF4-FFF2-40B4-BE49-F238E27FC236}">
                <a16:creationId xmlns:a16="http://schemas.microsoft.com/office/drawing/2014/main" id="{4A236576-82BB-47FD-8798-2806881D9D8E}"/>
              </a:ext>
            </a:extLst>
          </p:cNvPr>
          <p:cNvSpPr/>
          <p:nvPr/>
        </p:nvSpPr>
        <p:spPr>
          <a:xfrm>
            <a:off x="8696083"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Storage</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40" name="箭头: 右 39">
            <a:extLst>
              <a:ext uri="{FF2B5EF4-FFF2-40B4-BE49-F238E27FC236}">
                <a16:creationId xmlns:a16="http://schemas.microsoft.com/office/drawing/2014/main" id="{EFFF6153-29FA-4E85-84FC-212C304D07C6}"/>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1039141"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System</a:t>
            </a:r>
            <a:r>
              <a:rPr lang="zh-CN" altLang="en-US" dirty="0">
                <a:solidFill>
                  <a:schemeClr val="tx1"/>
                </a:solidFill>
                <a:latin typeface="微软雅黑" panose="020B0503020204020204" pitchFamily="34" charset="-122"/>
                <a:ea typeface="微软雅黑" panose="020B0503020204020204" pitchFamily="34" charset="-122"/>
              </a:rPr>
              <a:t>界面</a:t>
            </a:r>
          </a:p>
        </p:txBody>
      </p:sp>
      <p:pic>
        <p:nvPicPr>
          <p:cNvPr id="3075" name="Picture 3">
            <a:extLst>
              <a:ext uri="{FF2B5EF4-FFF2-40B4-BE49-F238E27FC236}">
                <a16:creationId xmlns:a16="http://schemas.microsoft.com/office/drawing/2014/main" id="{C7E691DE-8AD5-447A-A227-813F96C746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0837" y="2054376"/>
            <a:ext cx="3591814" cy="177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599A6905-9786-4B76-8930-C8E29FD491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0514" y="2054376"/>
            <a:ext cx="3591812" cy="177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308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3435371-2841-4C33-8B2B-4AD9392047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675" y="2069610"/>
            <a:ext cx="3611754" cy="17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8" name="矩形: 圆角 37">
            <a:extLst>
              <a:ext uri="{FF2B5EF4-FFF2-40B4-BE49-F238E27FC236}">
                <a16:creationId xmlns:a16="http://schemas.microsoft.com/office/drawing/2014/main" id="{EB6BF9CD-81F3-4C03-BE88-7E0BAF06B453}"/>
              </a:ext>
            </a:extLst>
          </p:cNvPr>
          <p:cNvSpPr/>
          <p:nvPr/>
        </p:nvSpPr>
        <p:spPr>
          <a:xfrm>
            <a:off x="4966376"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Accounts</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39" name="矩形: 圆角 38">
            <a:extLst>
              <a:ext uri="{FF2B5EF4-FFF2-40B4-BE49-F238E27FC236}">
                <a16:creationId xmlns:a16="http://schemas.microsoft.com/office/drawing/2014/main" id="{4A236576-82BB-47FD-8798-2806881D9D8E}"/>
              </a:ext>
            </a:extLst>
          </p:cNvPr>
          <p:cNvSpPr/>
          <p:nvPr/>
        </p:nvSpPr>
        <p:spPr>
          <a:xfrm>
            <a:off x="8683178"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用户管理界面</a:t>
            </a:r>
          </a:p>
        </p:txBody>
      </p:sp>
      <p:sp>
        <p:nvSpPr>
          <p:cNvPr id="40" name="箭头: 右 39">
            <a:extLst>
              <a:ext uri="{FF2B5EF4-FFF2-40B4-BE49-F238E27FC236}">
                <a16:creationId xmlns:a16="http://schemas.microsoft.com/office/drawing/2014/main" id="{EFFF6153-29FA-4E85-84FC-212C304D07C6}"/>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1039141"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Networking</a:t>
            </a:r>
            <a:r>
              <a:rPr lang="zh-CN" altLang="en-US" dirty="0">
                <a:solidFill>
                  <a:schemeClr val="tx1"/>
                </a:solidFill>
                <a:latin typeface="微软雅黑" panose="020B0503020204020204" pitchFamily="34" charset="-122"/>
                <a:ea typeface="微软雅黑" panose="020B0503020204020204" pitchFamily="34" charset="-122"/>
              </a:rPr>
              <a:t>界面</a:t>
            </a:r>
          </a:p>
        </p:txBody>
      </p:sp>
      <p:pic>
        <p:nvPicPr>
          <p:cNvPr id="4099" name="Picture 3">
            <a:extLst>
              <a:ext uri="{FF2B5EF4-FFF2-40B4-BE49-F238E27FC236}">
                <a16:creationId xmlns:a16="http://schemas.microsoft.com/office/drawing/2014/main" id="{E09C7BE1-D19F-4223-8F32-BA36E605C3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0836" y="2069610"/>
            <a:ext cx="3611754" cy="17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647BBE27-CC78-4A44-B23D-70806B7776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1997" y="2069610"/>
            <a:ext cx="3522080" cy="176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194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8" name="矩形: 圆角 37">
            <a:extLst>
              <a:ext uri="{FF2B5EF4-FFF2-40B4-BE49-F238E27FC236}">
                <a16:creationId xmlns:a16="http://schemas.microsoft.com/office/drawing/2014/main" id="{EB6BF9CD-81F3-4C03-BE88-7E0BAF06B453}"/>
              </a:ext>
            </a:extLst>
          </p:cNvPr>
          <p:cNvSpPr/>
          <p:nvPr/>
        </p:nvSpPr>
        <p:spPr>
          <a:xfrm>
            <a:off x="4948822"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服务管理界面</a:t>
            </a:r>
          </a:p>
        </p:txBody>
      </p:sp>
      <p:sp>
        <p:nvSpPr>
          <p:cNvPr id="39" name="矩形: 圆角 38">
            <a:extLst>
              <a:ext uri="{FF2B5EF4-FFF2-40B4-BE49-F238E27FC236}">
                <a16:creationId xmlns:a16="http://schemas.microsoft.com/office/drawing/2014/main" id="{4A236576-82BB-47FD-8798-2806881D9D8E}"/>
              </a:ext>
            </a:extLst>
          </p:cNvPr>
          <p:cNvSpPr/>
          <p:nvPr/>
        </p:nvSpPr>
        <p:spPr>
          <a:xfrm>
            <a:off x="8835756"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Applications</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40" name="箭头: 右 39">
            <a:extLst>
              <a:ext uri="{FF2B5EF4-FFF2-40B4-BE49-F238E27FC236}">
                <a16:creationId xmlns:a16="http://schemas.microsoft.com/office/drawing/2014/main" id="{EFFF6153-29FA-4E85-84FC-212C304D07C6}"/>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884759"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Services</a:t>
            </a:r>
            <a:r>
              <a:rPr lang="zh-CN" altLang="en-US" dirty="0">
                <a:solidFill>
                  <a:schemeClr val="tx1"/>
                </a:solidFill>
                <a:latin typeface="微软雅黑" panose="020B0503020204020204" pitchFamily="34" charset="-122"/>
                <a:ea typeface="微软雅黑" panose="020B0503020204020204" pitchFamily="34" charset="-122"/>
              </a:rPr>
              <a:t>界面</a:t>
            </a:r>
          </a:p>
        </p:txBody>
      </p:sp>
      <p:pic>
        <p:nvPicPr>
          <p:cNvPr id="5122" name="Picture 2">
            <a:extLst>
              <a:ext uri="{FF2B5EF4-FFF2-40B4-BE49-F238E27FC236}">
                <a16:creationId xmlns:a16="http://schemas.microsoft.com/office/drawing/2014/main" id="{01E00F07-CB8D-47E9-B798-753B3C967C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24" y="2009063"/>
            <a:ext cx="38163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0F23BB3D-9B8A-4EE4-AC9A-5D09C63CDD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984" y="2009063"/>
            <a:ext cx="3816350" cy="190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a:extLst>
              <a:ext uri="{FF2B5EF4-FFF2-40B4-BE49-F238E27FC236}">
                <a16:creationId xmlns:a16="http://schemas.microsoft.com/office/drawing/2014/main" id="{42F5E670-4115-40EC-9C40-3C7442BA4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9344" y="2009063"/>
            <a:ext cx="3873498" cy="190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447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8" name="矩形: 圆角 37">
            <a:extLst>
              <a:ext uri="{FF2B5EF4-FFF2-40B4-BE49-F238E27FC236}">
                <a16:creationId xmlns:a16="http://schemas.microsoft.com/office/drawing/2014/main" id="{EB6BF9CD-81F3-4C03-BE88-7E0BAF06B453}"/>
              </a:ext>
            </a:extLst>
          </p:cNvPr>
          <p:cNvSpPr/>
          <p:nvPr/>
        </p:nvSpPr>
        <p:spPr>
          <a:xfrm>
            <a:off x="4949668"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报告生成完毕</a:t>
            </a:r>
          </a:p>
        </p:txBody>
      </p:sp>
      <p:sp>
        <p:nvSpPr>
          <p:cNvPr id="39" name="矩形: 圆角 38">
            <a:extLst>
              <a:ext uri="{FF2B5EF4-FFF2-40B4-BE49-F238E27FC236}">
                <a16:creationId xmlns:a16="http://schemas.microsoft.com/office/drawing/2014/main" id="{4A236576-82BB-47FD-8798-2806881D9D8E}"/>
              </a:ext>
            </a:extLst>
          </p:cNvPr>
          <p:cNvSpPr/>
          <p:nvPr/>
        </p:nvSpPr>
        <p:spPr>
          <a:xfrm>
            <a:off x="8815355"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Kernel Dump</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40" name="箭头: 右 39">
            <a:extLst>
              <a:ext uri="{FF2B5EF4-FFF2-40B4-BE49-F238E27FC236}">
                <a16:creationId xmlns:a16="http://schemas.microsoft.com/office/drawing/2014/main" id="{EFFF6153-29FA-4E85-84FC-212C304D07C6}"/>
              </a:ext>
            </a:extLst>
          </p:cNvPr>
          <p:cNvSpPr/>
          <p:nvPr/>
        </p:nvSpPr>
        <p:spPr>
          <a:xfrm>
            <a:off x="3828373"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591208"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878279"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Diagnostic Report</a:t>
            </a:r>
            <a:r>
              <a:rPr lang="zh-CN" altLang="en-US" dirty="0">
                <a:solidFill>
                  <a:schemeClr val="tx1"/>
                </a:solidFill>
                <a:latin typeface="微软雅黑" panose="020B0503020204020204" pitchFamily="34" charset="-122"/>
                <a:ea typeface="微软雅黑" panose="020B0503020204020204" pitchFamily="34" charset="-122"/>
              </a:rPr>
              <a:t>界面</a:t>
            </a:r>
          </a:p>
        </p:txBody>
      </p:sp>
      <p:pic>
        <p:nvPicPr>
          <p:cNvPr id="6146" name="Picture 2">
            <a:extLst>
              <a:ext uri="{FF2B5EF4-FFF2-40B4-BE49-F238E27FC236}">
                <a16:creationId xmlns:a16="http://schemas.microsoft.com/office/drawing/2014/main" id="{886DF78B-41F7-4049-9395-D9F519911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883" y="2009063"/>
            <a:ext cx="3712872" cy="18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B5263959-D363-4729-9206-CAA387B56C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3569" y="2009063"/>
            <a:ext cx="3712872" cy="18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a:extLst>
              <a:ext uri="{FF2B5EF4-FFF2-40B4-BE49-F238E27FC236}">
                <a16:creationId xmlns:a16="http://schemas.microsoft.com/office/drawing/2014/main" id="{D4029F21-76F3-4885-8BEA-ADD37A2886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9256" y="2009063"/>
            <a:ext cx="3712872" cy="18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663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9" name="图片 221">
            <a:extLst>
              <a:ext uri="{FF2B5EF4-FFF2-40B4-BE49-F238E27FC236}">
                <a16:creationId xmlns:a16="http://schemas.microsoft.com/office/drawing/2014/main" id="{885B9DD8-0BA0-411F-930C-240803DD8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15599" y="2082576"/>
            <a:ext cx="3519163" cy="173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222">
            <a:extLst>
              <a:ext uri="{FF2B5EF4-FFF2-40B4-BE49-F238E27FC236}">
                <a16:creationId xmlns:a16="http://schemas.microsoft.com/office/drawing/2014/main" id="{BBF07696-C126-4C8B-B8DD-BD7BFCBE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345951" y="2076337"/>
            <a:ext cx="3515374" cy="175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a:extLst>
              <a:ext uri="{FF2B5EF4-FFF2-40B4-BE49-F238E27FC236}">
                <a16:creationId xmlns:a16="http://schemas.microsoft.com/office/drawing/2014/main" id="{C897C1A3-43DB-456F-AD5C-019D176A1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77021" y="2094671"/>
            <a:ext cx="3472988" cy="171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圆角 37">
            <a:extLst>
              <a:ext uri="{FF2B5EF4-FFF2-40B4-BE49-F238E27FC236}">
                <a16:creationId xmlns:a16="http://schemas.microsoft.com/office/drawing/2014/main" id="{EB6BF9CD-81F3-4C03-BE88-7E0BAF06B453}"/>
              </a:ext>
            </a:extLst>
          </p:cNvPr>
          <p:cNvSpPr/>
          <p:nvPr/>
        </p:nvSpPr>
        <p:spPr>
          <a:xfrm>
            <a:off x="4973302" y="4641574"/>
            <a:ext cx="2260674" cy="775252"/>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Software Updates</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39" name="矩形: 圆角 38">
            <a:extLst>
              <a:ext uri="{FF2B5EF4-FFF2-40B4-BE49-F238E27FC236}">
                <a16:creationId xmlns:a16="http://schemas.microsoft.com/office/drawing/2014/main" id="{4A236576-82BB-47FD-8798-2806881D9D8E}"/>
              </a:ext>
            </a:extLst>
          </p:cNvPr>
          <p:cNvSpPr/>
          <p:nvPr/>
        </p:nvSpPr>
        <p:spPr>
          <a:xfrm>
            <a:off x="8683178" y="4765040"/>
            <a:ext cx="2260674"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solidFill>
                  <a:schemeClr val="tx1"/>
                </a:solidFill>
                <a:latin typeface="微软雅黑" panose="020B0503020204020204" pitchFamily="34" charset="-122"/>
                <a:ea typeface="微软雅黑" panose="020B0503020204020204" pitchFamily="34" charset="-122"/>
              </a:rPr>
              <a:t>Subscriptions</a:t>
            </a:r>
            <a:r>
              <a:rPr lang="zh-CN" altLang="en-US" dirty="0">
                <a:solidFill>
                  <a:schemeClr val="tx1"/>
                </a:solidFill>
                <a:latin typeface="微软雅黑" panose="020B0503020204020204" pitchFamily="34" charset="-122"/>
                <a:ea typeface="微软雅黑" panose="020B0503020204020204" pitchFamily="34" charset="-122"/>
              </a:rPr>
              <a:t>界面</a:t>
            </a:r>
          </a:p>
        </p:txBody>
      </p:sp>
      <p:sp>
        <p:nvSpPr>
          <p:cNvPr id="40" name="箭头: 右 39">
            <a:extLst>
              <a:ext uri="{FF2B5EF4-FFF2-40B4-BE49-F238E27FC236}">
                <a16:creationId xmlns:a16="http://schemas.microsoft.com/office/drawing/2014/main" id="{EFFF6153-29FA-4E85-84FC-212C304D07C6}"/>
              </a:ext>
            </a:extLst>
          </p:cNvPr>
          <p:cNvSpPr/>
          <p:nvPr/>
        </p:nvSpPr>
        <p:spPr>
          <a:xfrm>
            <a:off x="3869196" y="4848937"/>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4267776E-0B0A-49C5-8A69-AAA95C61B1F2}"/>
              </a:ext>
            </a:extLst>
          </p:cNvPr>
          <p:cNvSpPr/>
          <p:nvPr/>
        </p:nvSpPr>
        <p:spPr>
          <a:xfrm>
            <a:off x="7588363" y="4848936"/>
            <a:ext cx="843280" cy="321815"/>
          </a:xfrm>
          <a:prstGeom prst="rightArrow">
            <a:avLst/>
          </a:prstGeom>
          <a:gradFill>
            <a:gsLst>
              <a:gs pos="87000">
                <a:srgbClr val="0070C0"/>
              </a:gs>
              <a:gs pos="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34A31AE3-5287-4851-A471-DF034F8BF47F}"/>
              </a:ext>
            </a:extLst>
          </p:cNvPr>
          <p:cNvSpPr/>
          <p:nvPr/>
        </p:nvSpPr>
        <p:spPr>
          <a:xfrm>
            <a:off x="1039141"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微软雅黑" panose="020B0503020204020204" pitchFamily="34" charset="-122"/>
                <a:ea typeface="微软雅黑" panose="020B0503020204020204" pitchFamily="34" charset="-122"/>
              </a:rPr>
              <a:t>SElinux</a:t>
            </a:r>
            <a:r>
              <a:rPr lang="zh-CN" altLang="en-US" dirty="0">
                <a:solidFill>
                  <a:schemeClr val="tx1"/>
                </a:solidFill>
                <a:latin typeface="微软雅黑" panose="020B0503020204020204" pitchFamily="34" charset="-122"/>
                <a:ea typeface="微软雅黑" panose="020B0503020204020204" pitchFamily="34" charset="-122"/>
              </a:rPr>
              <a:t>界面</a:t>
            </a:r>
          </a:p>
        </p:txBody>
      </p:sp>
    </p:spTree>
    <p:extLst>
      <p:ext uri="{BB962C8B-B14F-4D97-AF65-F5344CB8AC3E}">
        <p14:creationId xmlns:p14="http://schemas.microsoft.com/office/powerpoint/2010/main" val="3085435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Cockpit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驾驶舱管理工具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2" name="矩形: 圆角 41">
            <a:extLst>
              <a:ext uri="{FF2B5EF4-FFF2-40B4-BE49-F238E27FC236}">
                <a16:creationId xmlns:a16="http://schemas.microsoft.com/office/drawing/2014/main" id="{34A31AE3-5287-4851-A471-DF034F8BF47F}"/>
              </a:ext>
            </a:extLst>
          </p:cNvPr>
          <p:cNvSpPr/>
          <p:nvPr/>
        </p:nvSpPr>
        <p:spPr>
          <a:xfrm>
            <a:off x="4759960" y="4765040"/>
            <a:ext cx="2672080" cy="508000"/>
          </a:xfrm>
          <a:prstGeom prst="roundRect">
            <a:avLst>
              <a:gd name="adj" fmla="val 7032"/>
            </a:avLst>
          </a:prstGeom>
          <a:noFill/>
          <a:ln>
            <a:gradFill>
              <a:gsLst>
                <a:gs pos="0">
                  <a:srgbClr val="007DDA"/>
                </a:gs>
                <a:gs pos="51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Terminal</a:t>
            </a:r>
            <a:r>
              <a:rPr lang="zh-CN" altLang="en-US" dirty="0">
                <a:solidFill>
                  <a:schemeClr val="tx1"/>
                </a:solidFill>
                <a:latin typeface="微软雅黑" panose="020B0503020204020204" pitchFamily="34" charset="-122"/>
                <a:ea typeface="微软雅黑" panose="020B0503020204020204" pitchFamily="34" charset="-122"/>
              </a:rPr>
              <a:t>界面</a:t>
            </a:r>
          </a:p>
        </p:txBody>
      </p:sp>
      <p:pic>
        <p:nvPicPr>
          <p:cNvPr id="7170" name="Picture 2">
            <a:extLst>
              <a:ext uri="{FF2B5EF4-FFF2-40B4-BE49-F238E27FC236}">
                <a16:creationId xmlns:a16="http://schemas.microsoft.com/office/drawing/2014/main" id="{F52CB2A3-E6A7-4979-9C87-BA920290D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807" y="2092960"/>
            <a:ext cx="4370387"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601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2E494243-3D3D-470D-B986-3726777EA8D2}"/>
              </a:ext>
            </a:extLst>
          </p:cNvPr>
          <p:cNvSpPr txBox="1"/>
          <p:nvPr/>
        </p:nvSpPr>
        <p:spPr>
          <a:xfrm>
            <a:off x="1029783" y="1336048"/>
            <a:ext cx="10132434" cy="3846822"/>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1</a:t>
            </a:r>
            <a:r>
              <a:rPr lang="zh-CN" altLang="en-US" sz="1600" b="1" dirty="0">
                <a:solidFill>
                  <a:srgbClr val="0070C0"/>
                </a:solidFill>
                <a:latin typeface="微软雅黑" panose="020B0503020204020204" pitchFamily="34" charset="-122"/>
                <a:ea typeface="微软雅黑" panose="020B0503020204020204" pitchFamily="34" charset="-122"/>
              </a:rPr>
              <a:t>．在</a:t>
            </a:r>
            <a:r>
              <a:rPr lang="en-US" altLang="zh-CN" sz="1600" b="1" dirty="0">
                <a:solidFill>
                  <a:srgbClr val="0070C0"/>
                </a:solidFill>
                <a:latin typeface="微软雅黑" panose="020B0503020204020204" pitchFamily="34" charset="-122"/>
                <a:ea typeface="微软雅黑" panose="020B0503020204020204" pitchFamily="34" charset="-122"/>
              </a:rPr>
              <a:t>RHEL 8</a:t>
            </a:r>
            <a:r>
              <a:rPr lang="zh-CN" altLang="en-US" sz="1600" b="1" dirty="0">
                <a:solidFill>
                  <a:srgbClr val="0070C0"/>
                </a:solidFill>
                <a:latin typeface="微软雅黑" panose="020B0503020204020204" pitchFamily="34" charset="-122"/>
                <a:ea typeface="微软雅黑" panose="020B0503020204020204" pitchFamily="34" charset="-122"/>
              </a:rPr>
              <a:t>系统中，</a:t>
            </a:r>
            <a:r>
              <a:rPr lang="en-US" altLang="zh-CN" sz="1600" b="1" dirty="0">
                <a:solidFill>
                  <a:srgbClr val="0070C0"/>
                </a:solidFill>
                <a:latin typeface="微软雅黑" panose="020B0503020204020204" pitchFamily="34" charset="-122"/>
                <a:ea typeface="微软雅黑" panose="020B0503020204020204" pitchFamily="34" charset="-122"/>
              </a:rPr>
              <a:t>iptables</a:t>
            </a:r>
            <a:r>
              <a:rPr lang="zh-CN" altLang="en-US" sz="1600" b="1" dirty="0">
                <a:solidFill>
                  <a:srgbClr val="0070C0"/>
                </a:solidFill>
                <a:latin typeface="微软雅黑" panose="020B0503020204020204" pitchFamily="34" charset="-122"/>
                <a:ea typeface="微软雅黑" panose="020B0503020204020204" pitchFamily="34" charset="-122"/>
              </a:rPr>
              <a:t>是否已经被</a:t>
            </a:r>
            <a:r>
              <a:rPr lang="en-US" altLang="zh-CN" sz="1600" b="1" dirty="0" err="1">
                <a:solidFill>
                  <a:srgbClr val="0070C0"/>
                </a:solidFill>
                <a:latin typeface="微软雅黑" panose="020B0503020204020204" pitchFamily="34" charset="-122"/>
                <a:ea typeface="微软雅黑" panose="020B0503020204020204" pitchFamily="34" charset="-122"/>
              </a:rPr>
              <a:t>firewalld</a:t>
            </a:r>
            <a:r>
              <a:rPr lang="zh-CN" altLang="en-US" sz="1600" b="1" dirty="0">
                <a:solidFill>
                  <a:srgbClr val="0070C0"/>
                </a:solidFill>
                <a:latin typeface="微软雅黑" panose="020B0503020204020204" pitchFamily="34" charset="-122"/>
                <a:ea typeface="微软雅黑" panose="020B0503020204020204" pitchFamily="34" charset="-122"/>
              </a:rPr>
              <a:t>服务彻底取代？</a:t>
            </a:r>
          </a:p>
          <a:p>
            <a:pPr algn="just">
              <a:lnSpc>
                <a:spcPct val="140000"/>
              </a:lnSpc>
            </a:pPr>
            <a:r>
              <a:rPr lang="zh-CN" altLang="en-US" sz="1600" dirty="0">
                <a:latin typeface="微软雅黑" panose="020B0503020204020204" pitchFamily="34" charset="-122"/>
                <a:ea typeface="微软雅黑" panose="020B0503020204020204" pitchFamily="34" charset="-122"/>
              </a:rPr>
              <a:t>答：没有，</a:t>
            </a: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服务均可用于</a:t>
            </a:r>
            <a:r>
              <a:rPr lang="en-US" altLang="zh-CN" sz="1600" dirty="0">
                <a:latin typeface="微软雅黑" panose="020B0503020204020204" pitchFamily="34" charset="-122"/>
                <a:ea typeface="微软雅黑" panose="020B0503020204020204" pitchFamily="34" charset="-122"/>
              </a:rPr>
              <a:t>RHEL 8</a:t>
            </a:r>
            <a:r>
              <a:rPr lang="zh-CN" altLang="en-US" sz="1600" dirty="0">
                <a:latin typeface="微软雅黑" panose="020B0503020204020204" pitchFamily="34" charset="-122"/>
                <a:ea typeface="微软雅黑" panose="020B0503020204020204" pitchFamily="34" charset="-122"/>
              </a:rPr>
              <a:t>系统。</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2</a:t>
            </a:r>
            <a:r>
              <a:rPr lang="zh-CN" altLang="en-US" sz="1600" b="1" dirty="0">
                <a:solidFill>
                  <a:srgbClr val="0070C0"/>
                </a:solidFill>
                <a:latin typeface="微软雅黑" panose="020B0503020204020204" pitchFamily="34" charset="-122"/>
                <a:ea typeface="微软雅黑" panose="020B0503020204020204" pitchFamily="34" charset="-122"/>
              </a:rPr>
              <a:t>．请简述防火墙策略规则中</a:t>
            </a:r>
            <a:r>
              <a:rPr lang="en-US" altLang="zh-CN" sz="1600" b="1" dirty="0">
                <a:solidFill>
                  <a:srgbClr val="0070C0"/>
                </a:solidFill>
                <a:latin typeface="微软雅黑" panose="020B0503020204020204" pitchFamily="34" charset="-122"/>
                <a:ea typeface="微软雅黑" panose="020B0503020204020204" pitchFamily="34" charset="-122"/>
              </a:rPr>
              <a:t>DROP</a:t>
            </a:r>
            <a:r>
              <a:rPr lang="zh-CN" altLang="en-US" sz="1600" b="1" dirty="0">
                <a:solidFill>
                  <a:srgbClr val="0070C0"/>
                </a:solidFill>
                <a:latin typeface="微软雅黑" panose="020B0503020204020204" pitchFamily="34" charset="-122"/>
                <a:ea typeface="微软雅黑" panose="020B0503020204020204" pitchFamily="34" charset="-122"/>
              </a:rPr>
              <a:t>和</a:t>
            </a:r>
            <a:r>
              <a:rPr lang="en-US" altLang="zh-CN" sz="1600" b="1" dirty="0">
                <a:solidFill>
                  <a:srgbClr val="0070C0"/>
                </a:solidFill>
                <a:latin typeface="微软雅黑" panose="020B0503020204020204" pitchFamily="34" charset="-122"/>
                <a:ea typeface="微软雅黑" panose="020B0503020204020204" pitchFamily="34" charset="-122"/>
              </a:rPr>
              <a:t>REJECT</a:t>
            </a:r>
            <a:r>
              <a:rPr lang="zh-CN" altLang="en-US" sz="1600" b="1" dirty="0">
                <a:solidFill>
                  <a:srgbClr val="0070C0"/>
                </a:solidFill>
                <a:latin typeface="微软雅黑" panose="020B0503020204020204" pitchFamily="34" charset="-122"/>
                <a:ea typeface="微软雅黑" panose="020B0503020204020204" pitchFamily="34" charset="-122"/>
              </a:rPr>
              <a:t>的不同之处。</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DROP</a:t>
            </a:r>
            <a:r>
              <a:rPr lang="zh-CN" altLang="en-US" sz="1600" dirty="0">
                <a:latin typeface="微软雅黑" panose="020B0503020204020204" pitchFamily="34" charset="-122"/>
                <a:ea typeface="微软雅黑" panose="020B0503020204020204" pitchFamily="34" charset="-122"/>
              </a:rPr>
              <a:t>的动作是丢包，不响应；</a:t>
            </a:r>
            <a:r>
              <a:rPr lang="en-US" altLang="zh-CN" sz="1600" dirty="0">
                <a:latin typeface="微软雅黑" panose="020B0503020204020204" pitchFamily="34" charset="-122"/>
                <a:ea typeface="微软雅黑" panose="020B0503020204020204" pitchFamily="34" charset="-122"/>
              </a:rPr>
              <a:t>REJECT</a:t>
            </a:r>
            <a:r>
              <a:rPr lang="zh-CN" altLang="en-US" sz="1600" dirty="0">
                <a:latin typeface="微软雅黑" panose="020B0503020204020204" pitchFamily="34" charset="-122"/>
                <a:ea typeface="微软雅黑" panose="020B0503020204020204" pitchFamily="34" charset="-122"/>
              </a:rPr>
              <a:t>是拒绝请求，同时向发送方回送拒绝信息。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3</a:t>
            </a:r>
            <a:r>
              <a:rPr lang="zh-CN" altLang="en-US" sz="1600" b="1" dirty="0">
                <a:solidFill>
                  <a:srgbClr val="0070C0"/>
                </a:solidFill>
                <a:latin typeface="微软雅黑" panose="020B0503020204020204" pitchFamily="34" charset="-122"/>
                <a:ea typeface="微软雅黑" panose="020B0503020204020204" pitchFamily="34" charset="-122"/>
              </a:rPr>
              <a:t>．如何把</a:t>
            </a:r>
            <a:r>
              <a:rPr lang="en-US" altLang="zh-CN" sz="1600" b="1" dirty="0">
                <a:solidFill>
                  <a:srgbClr val="0070C0"/>
                </a:solidFill>
                <a:latin typeface="微软雅黑" panose="020B0503020204020204" pitchFamily="34" charset="-122"/>
                <a:ea typeface="微软雅黑" panose="020B0503020204020204" pitchFamily="34" charset="-122"/>
              </a:rPr>
              <a:t>iptables</a:t>
            </a:r>
            <a:r>
              <a:rPr lang="zh-CN" altLang="en-US" sz="1600" b="1" dirty="0">
                <a:solidFill>
                  <a:srgbClr val="0070C0"/>
                </a:solidFill>
                <a:latin typeface="微软雅黑" panose="020B0503020204020204" pitchFamily="34" charset="-122"/>
                <a:ea typeface="微软雅黑" panose="020B0503020204020204" pitchFamily="34" charset="-122"/>
              </a:rPr>
              <a:t>服务的</a:t>
            </a:r>
            <a:r>
              <a:rPr lang="en-US" altLang="zh-CN" sz="1600" b="1" dirty="0">
                <a:solidFill>
                  <a:srgbClr val="0070C0"/>
                </a:solidFill>
                <a:latin typeface="微软雅黑" panose="020B0503020204020204" pitchFamily="34" charset="-122"/>
                <a:ea typeface="微软雅黑" panose="020B0503020204020204" pitchFamily="34" charset="-122"/>
              </a:rPr>
              <a:t>INPUT</a:t>
            </a:r>
            <a:r>
              <a:rPr lang="zh-CN" altLang="en-US" sz="1600" b="1" dirty="0">
                <a:solidFill>
                  <a:srgbClr val="0070C0"/>
                </a:solidFill>
                <a:latin typeface="微软雅黑" panose="020B0503020204020204" pitchFamily="34" charset="-122"/>
                <a:ea typeface="微软雅黑" panose="020B0503020204020204" pitchFamily="34" charset="-122"/>
              </a:rPr>
              <a:t>规则链默认策略设置为</a:t>
            </a:r>
            <a:r>
              <a:rPr lang="en-US" altLang="zh-CN" sz="1600" b="1" dirty="0">
                <a:solidFill>
                  <a:srgbClr val="0070C0"/>
                </a:solidFill>
                <a:latin typeface="微软雅黑" panose="020B0503020204020204" pitchFamily="34" charset="-122"/>
                <a:ea typeface="微软雅黑" panose="020B0503020204020204" pitchFamily="34" charset="-122"/>
              </a:rPr>
              <a:t>DROP</a:t>
            </a:r>
            <a:r>
              <a:rPr lang="zh-CN" altLang="en-US" sz="1600" b="1" dirty="0">
                <a:solidFill>
                  <a:srgbClr val="0070C0"/>
                </a:solidFill>
                <a:latin typeface="微软雅黑" panose="020B0503020204020204" pitchFamily="34" charset="-122"/>
                <a:ea typeface="微软雅黑" panose="020B0503020204020204" pitchFamily="34" charset="-122"/>
              </a:rPr>
              <a:t>？</a:t>
            </a:r>
          </a:p>
          <a:p>
            <a:pPr algn="just">
              <a:lnSpc>
                <a:spcPct val="140000"/>
              </a:lnSpc>
            </a:pPr>
            <a:r>
              <a:rPr lang="zh-CN" altLang="en-US" sz="1600" dirty="0">
                <a:latin typeface="微软雅黑" panose="020B0503020204020204" pitchFamily="34" charset="-122"/>
                <a:ea typeface="微软雅黑" panose="020B0503020204020204" pitchFamily="34" charset="-122"/>
              </a:rPr>
              <a:t>答：执行命令</a:t>
            </a:r>
            <a:r>
              <a:rPr lang="en-US" altLang="zh-CN" sz="1600" dirty="0">
                <a:latin typeface="微软雅黑" panose="020B0503020204020204" pitchFamily="34" charset="-122"/>
                <a:ea typeface="微软雅黑" panose="020B0503020204020204" pitchFamily="34" charset="-122"/>
              </a:rPr>
              <a:t>iptables -P INPUT DROP</a:t>
            </a:r>
            <a:r>
              <a:rPr lang="zh-CN" altLang="en-US" sz="1600" dirty="0">
                <a:latin typeface="微软雅黑" panose="020B0503020204020204" pitchFamily="34" charset="-122"/>
                <a:ea typeface="微软雅黑" panose="020B0503020204020204" pitchFamily="34" charset="-122"/>
              </a:rPr>
              <a:t>即可。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4</a:t>
            </a:r>
            <a:r>
              <a:rPr lang="zh-CN" altLang="en-US" sz="1600" b="1" dirty="0">
                <a:solidFill>
                  <a:srgbClr val="0070C0"/>
                </a:solidFill>
                <a:latin typeface="微软雅黑" panose="020B0503020204020204" pitchFamily="34" charset="-122"/>
                <a:ea typeface="微软雅黑" panose="020B0503020204020204" pitchFamily="34" charset="-122"/>
              </a:rPr>
              <a:t>．怎样编写一条防火墙策略规则，使得</a:t>
            </a:r>
            <a:r>
              <a:rPr lang="en-US" altLang="zh-CN" sz="1600" b="1" dirty="0">
                <a:solidFill>
                  <a:srgbClr val="0070C0"/>
                </a:solidFill>
                <a:latin typeface="微软雅黑" panose="020B0503020204020204" pitchFamily="34" charset="-122"/>
                <a:ea typeface="微软雅黑" panose="020B0503020204020204" pitchFamily="34" charset="-122"/>
              </a:rPr>
              <a:t>iptables</a:t>
            </a:r>
            <a:r>
              <a:rPr lang="zh-CN" altLang="en-US" sz="1600" b="1" dirty="0">
                <a:solidFill>
                  <a:srgbClr val="0070C0"/>
                </a:solidFill>
                <a:latin typeface="微软雅黑" panose="020B0503020204020204" pitchFamily="34" charset="-122"/>
                <a:ea typeface="微软雅黑" panose="020B0503020204020204" pitchFamily="34" charset="-122"/>
              </a:rPr>
              <a:t>服务可以禁止源自</a:t>
            </a:r>
            <a:r>
              <a:rPr lang="en-US" altLang="zh-CN" sz="1600" b="1" dirty="0">
                <a:solidFill>
                  <a:srgbClr val="0070C0"/>
                </a:solidFill>
                <a:latin typeface="微软雅黑" panose="020B0503020204020204" pitchFamily="34" charset="-122"/>
                <a:ea typeface="微软雅黑" panose="020B0503020204020204" pitchFamily="34" charset="-122"/>
              </a:rPr>
              <a:t>192.168.10.0/24</a:t>
            </a:r>
            <a:r>
              <a:rPr lang="zh-CN" altLang="en-US" sz="1600" b="1" dirty="0">
                <a:solidFill>
                  <a:srgbClr val="0070C0"/>
                </a:solidFill>
                <a:latin typeface="微软雅黑" panose="020B0503020204020204" pitchFamily="34" charset="-122"/>
                <a:ea typeface="微软雅黑" panose="020B0503020204020204" pitchFamily="34" charset="-122"/>
              </a:rPr>
              <a:t>网段的流量访问本机的</a:t>
            </a:r>
            <a:r>
              <a:rPr lang="en-US" altLang="zh-CN" sz="1600" b="1" dirty="0" err="1">
                <a:solidFill>
                  <a:srgbClr val="0070C0"/>
                </a:solidFill>
                <a:latin typeface="微软雅黑" panose="020B0503020204020204" pitchFamily="34" charset="-122"/>
                <a:ea typeface="微软雅黑" panose="020B0503020204020204" pitchFamily="34" charset="-122"/>
              </a:rPr>
              <a:t>sshd</a:t>
            </a:r>
            <a:r>
              <a:rPr lang="zh-CN" altLang="en-US" sz="1600" b="1" dirty="0">
                <a:solidFill>
                  <a:srgbClr val="0070C0"/>
                </a:solidFill>
                <a:latin typeface="微软雅黑" panose="020B0503020204020204" pitchFamily="34" charset="-122"/>
                <a:ea typeface="微软雅黑" panose="020B0503020204020204" pitchFamily="34" charset="-122"/>
              </a:rPr>
              <a:t>服务（</a:t>
            </a:r>
            <a:r>
              <a:rPr lang="en-US" altLang="zh-CN" sz="1600" b="1" dirty="0">
                <a:solidFill>
                  <a:srgbClr val="0070C0"/>
                </a:solidFill>
                <a:latin typeface="微软雅黑" panose="020B0503020204020204" pitchFamily="34" charset="-122"/>
                <a:ea typeface="微软雅黑" panose="020B0503020204020204" pitchFamily="34" charset="-122"/>
              </a:rPr>
              <a:t>22</a:t>
            </a:r>
            <a:r>
              <a:rPr lang="zh-CN" altLang="en-US" sz="1600" b="1" dirty="0">
                <a:solidFill>
                  <a:srgbClr val="0070C0"/>
                </a:solidFill>
                <a:latin typeface="微软雅黑" panose="020B0503020204020204" pitchFamily="34" charset="-122"/>
                <a:ea typeface="微软雅黑" panose="020B0503020204020204" pitchFamily="34" charset="-122"/>
              </a:rPr>
              <a:t>端口）？</a:t>
            </a:r>
          </a:p>
          <a:p>
            <a:pPr algn="just">
              <a:lnSpc>
                <a:spcPct val="140000"/>
              </a:lnSpc>
            </a:pPr>
            <a:r>
              <a:rPr lang="zh-CN" altLang="en-US" sz="1600" dirty="0">
                <a:latin typeface="微软雅黑" panose="020B0503020204020204" pitchFamily="34" charset="-122"/>
                <a:ea typeface="微软雅黑" panose="020B0503020204020204" pitchFamily="34" charset="-122"/>
              </a:rPr>
              <a:t>答：执行命令</a:t>
            </a:r>
            <a:r>
              <a:rPr lang="en-US" altLang="zh-CN" sz="1600" dirty="0">
                <a:latin typeface="微软雅黑" panose="020B0503020204020204" pitchFamily="34" charset="-122"/>
                <a:ea typeface="微软雅黑" panose="020B0503020204020204" pitchFamily="34" charset="-122"/>
              </a:rPr>
              <a:t>iptables -I INPUT -s 192.168.10.0/24 -p </a:t>
            </a:r>
            <a:r>
              <a:rPr lang="en-US" altLang="zh-CN" sz="1600" dirty="0" err="1">
                <a:latin typeface="微软雅黑" panose="020B0503020204020204" pitchFamily="34" charset="-122"/>
                <a:ea typeface="微软雅黑" panose="020B0503020204020204" pitchFamily="34" charset="-122"/>
              </a:rPr>
              <a:t>tcp</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dport</a:t>
            </a:r>
            <a:r>
              <a:rPr lang="en-US" altLang="zh-CN" sz="1600" dirty="0">
                <a:latin typeface="微软雅黑" panose="020B0503020204020204" pitchFamily="34" charset="-122"/>
                <a:ea typeface="微软雅黑" panose="020B0503020204020204" pitchFamily="34" charset="-122"/>
              </a:rPr>
              <a:t> 22 -j REJECT</a:t>
            </a:r>
            <a:r>
              <a:rPr lang="zh-CN" altLang="en-US" sz="1600" dirty="0">
                <a:latin typeface="微软雅黑" panose="020B0503020204020204" pitchFamily="34" charset="-122"/>
                <a:ea typeface="微软雅黑" panose="020B0503020204020204" pitchFamily="34" charset="-122"/>
              </a:rPr>
              <a:t>即可。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5</a:t>
            </a:r>
            <a:r>
              <a:rPr lang="zh-CN" altLang="en-US" sz="1600" b="1" dirty="0">
                <a:solidFill>
                  <a:srgbClr val="0070C0"/>
                </a:solidFill>
                <a:latin typeface="微软雅黑" panose="020B0503020204020204" pitchFamily="34" charset="-122"/>
                <a:ea typeface="微软雅黑" panose="020B0503020204020204" pitchFamily="34" charset="-122"/>
              </a:rPr>
              <a:t>．请简述</a:t>
            </a:r>
            <a:r>
              <a:rPr lang="en-US" altLang="zh-CN" sz="1600" b="1" dirty="0" err="1">
                <a:solidFill>
                  <a:srgbClr val="0070C0"/>
                </a:solidFill>
                <a:latin typeface="微软雅黑" panose="020B0503020204020204" pitchFamily="34" charset="-122"/>
                <a:ea typeface="微软雅黑" panose="020B0503020204020204" pitchFamily="34" charset="-122"/>
              </a:rPr>
              <a:t>firewalld</a:t>
            </a:r>
            <a:r>
              <a:rPr lang="zh-CN" altLang="en-US" sz="1600" b="1" dirty="0">
                <a:solidFill>
                  <a:srgbClr val="0070C0"/>
                </a:solidFill>
                <a:latin typeface="微软雅黑" panose="020B0503020204020204" pitchFamily="34" charset="-122"/>
                <a:ea typeface="微软雅黑" panose="020B0503020204020204" pitchFamily="34" charset="-122"/>
              </a:rPr>
              <a:t>中区域的作用。</a:t>
            </a:r>
          </a:p>
          <a:p>
            <a:pPr algn="just">
              <a:lnSpc>
                <a:spcPct val="140000"/>
              </a:lnSpc>
            </a:pPr>
            <a:r>
              <a:rPr lang="zh-CN" altLang="en-US" sz="1600" dirty="0">
                <a:latin typeface="微软雅黑" panose="020B0503020204020204" pitchFamily="34" charset="-122"/>
                <a:ea typeface="微软雅黑" panose="020B0503020204020204" pitchFamily="34" charset="-122"/>
              </a:rPr>
              <a:t>答：可以依据不同的工作场景来调用不同的</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区域，实现大量防火墙策略规则的快速切换。</a:t>
            </a:r>
          </a:p>
        </p:txBody>
      </p:sp>
    </p:spTree>
    <p:extLst>
      <p:ext uri="{BB962C8B-B14F-4D97-AF65-F5344CB8AC3E}">
        <p14:creationId xmlns:p14="http://schemas.microsoft.com/office/powerpoint/2010/main" val="1258076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复习题</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2E494243-3D3D-470D-B986-3726777EA8D2}"/>
              </a:ext>
            </a:extLst>
          </p:cNvPr>
          <p:cNvSpPr txBox="1"/>
          <p:nvPr/>
        </p:nvSpPr>
        <p:spPr>
          <a:xfrm>
            <a:off x="1029783" y="1336048"/>
            <a:ext cx="10132434" cy="4191532"/>
          </a:xfrm>
          <a:prstGeom prst="rect">
            <a:avLst/>
          </a:prstGeom>
          <a:noFill/>
        </p:spPr>
        <p:txBody>
          <a:bodyPr wrap="square" rtlCol="0">
            <a:spAutoFit/>
          </a:bodyPr>
          <a:lstStyle/>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6</a:t>
            </a:r>
            <a:r>
              <a:rPr lang="zh-CN" altLang="en-US" sz="1600" b="1" dirty="0">
                <a:solidFill>
                  <a:srgbClr val="0070C0"/>
                </a:solidFill>
                <a:latin typeface="微软雅黑" panose="020B0503020204020204" pitchFamily="34" charset="-122"/>
                <a:ea typeface="微软雅黑" panose="020B0503020204020204" pitchFamily="34" charset="-122"/>
              </a:rPr>
              <a:t>．如何在</a:t>
            </a:r>
            <a:r>
              <a:rPr lang="en-US" altLang="zh-CN" sz="1600" b="1" dirty="0" err="1">
                <a:solidFill>
                  <a:srgbClr val="0070C0"/>
                </a:solidFill>
                <a:latin typeface="微软雅黑" panose="020B0503020204020204" pitchFamily="34" charset="-122"/>
                <a:ea typeface="微软雅黑" panose="020B0503020204020204" pitchFamily="34" charset="-122"/>
              </a:rPr>
              <a:t>firewalld</a:t>
            </a:r>
            <a:r>
              <a:rPr lang="zh-CN" altLang="en-US" sz="1600" b="1" dirty="0">
                <a:solidFill>
                  <a:srgbClr val="0070C0"/>
                </a:solidFill>
                <a:latin typeface="微软雅黑" panose="020B0503020204020204" pitchFamily="34" charset="-122"/>
                <a:ea typeface="微软雅黑" panose="020B0503020204020204" pitchFamily="34" charset="-122"/>
              </a:rPr>
              <a:t>中把默认的区域设置为</a:t>
            </a:r>
            <a:r>
              <a:rPr lang="en-US" altLang="zh-CN" sz="1600" b="1" dirty="0" err="1">
                <a:solidFill>
                  <a:srgbClr val="0070C0"/>
                </a:solidFill>
                <a:latin typeface="微软雅黑" panose="020B0503020204020204" pitchFamily="34" charset="-122"/>
                <a:ea typeface="微软雅黑" panose="020B0503020204020204" pitchFamily="34" charset="-122"/>
              </a:rPr>
              <a:t>dmz</a:t>
            </a:r>
            <a:r>
              <a:rPr lang="zh-CN" altLang="en-US" sz="1600" b="1" dirty="0">
                <a:solidFill>
                  <a:srgbClr val="0070C0"/>
                </a:solidFill>
                <a:latin typeface="微软雅黑" panose="020B0503020204020204" pitchFamily="34" charset="-122"/>
                <a:ea typeface="微软雅黑" panose="020B0503020204020204" pitchFamily="34" charset="-122"/>
              </a:rPr>
              <a:t>？</a:t>
            </a:r>
          </a:p>
          <a:p>
            <a:pPr algn="just">
              <a:lnSpc>
                <a:spcPct val="140000"/>
              </a:lnSpc>
            </a:pPr>
            <a:r>
              <a:rPr lang="zh-CN" altLang="en-US" sz="1600" dirty="0">
                <a:latin typeface="微软雅黑" panose="020B0503020204020204" pitchFamily="34" charset="-122"/>
                <a:ea typeface="微软雅黑" panose="020B0503020204020204" pitchFamily="34" charset="-122"/>
              </a:rPr>
              <a:t>答：执行命令</a:t>
            </a:r>
            <a:r>
              <a:rPr lang="en-US" altLang="zh-CN" sz="1600" dirty="0">
                <a:latin typeface="微软雅黑" panose="020B0503020204020204" pitchFamily="34" charset="-122"/>
                <a:ea typeface="微软雅黑" panose="020B0503020204020204" pitchFamily="34" charset="-122"/>
              </a:rPr>
              <a:t>firewall-</a:t>
            </a:r>
            <a:r>
              <a:rPr lang="en-US" altLang="zh-CN" sz="1600" dirty="0" err="1">
                <a:latin typeface="微软雅黑" panose="020B0503020204020204" pitchFamily="34" charset="-122"/>
                <a:ea typeface="微软雅黑" panose="020B0503020204020204" pitchFamily="34" charset="-122"/>
              </a:rPr>
              <a:t>cmd</a:t>
            </a:r>
            <a:r>
              <a:rPr lang="en-US" altLang="zh-CN" sz="1600" dirty="0">
                <a:latin typeface="微软雅黑" panose="020B0503020204020204" pitchFamily="34" charset="-122"/>
                <a:ea typeface="微软雅黑" panose="020B0503020204020204" pitchFamily="34" charset="-122"/>
              </a:rPr>
              <a:t> --set-default-zone=</a:t>
            </a:r>
            <a:r>
              <a:rPr lang="en-US" altLang="zh-CN" sz="1600" dirty="0" err="1">
                <a:latin typeface="微软雅黑" panose="020B0503020204020204" pitchFamily="34" charset="-122"/>
                <a:ea typeface="微软雅黑" panose="020B0503020204020204" pitchFamily="34" charset="-122"/>
              </a:rPr>
              <a:t>dmz</a:t>
            </a:r>
            <a:r>
              <a:rPr lang="zh-CN" altLang="en-US" sz="1600" dirty="0">
                <a:latin typeface="微软雅黑" panose="020B0503020204020204" pitchFamily="34" charset="-122"/>
                <a:ea typeface="微软雅黑" panose="020B0503020204020204" pitchFamily="34" charset="-122"/>
              </a:rPr>
              <a:t>即可。</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7</a:t>
            </a:r>
            <a:r>
              <a:rPr lang="zh-CN" altLang="en-US" sz="1600" b="1" dirty="0">
                <a:solidFill>
                  <a:srgbClr val="0070C0"/>
                </a:solidFill>
                <a:latin typeface="微软雅黑" panose="020B0503020204020204" pitchFamily="34" charset="-122"/>
                <a:ea typeface="微软雅黑" panose="020B0503020204020204" pitchFamily="34" charset="-122"/>
              </a:rPr>
              <a:t>．如何让</a:t>
            </a:r>
            <a:r>
              <a:rPr lang="en-US" altLang="zh-CN" sz="1600" b="1" dirty="0" err="1">
                <a:solidFill>
                  <a:srgbClr val="0070C0"/>
                </a:solidFill>
                <a:latin typeface="微软雅黑" panose="020B0503020204020204" pitchFamily="34" charset="-122"/>
                <a:ea typeface="微软雅黑" panose="020B0503020204020204" pitchFamily="34" charset="-122"/>
              </a:rPr>
              <a:t>firewalld</a:t>
            </a:r>
            <a:r>
              <a:rPr lang="zh-CN" altLang="en-US" sz="1600" b="1" dirty="0">
                <a:solidFill>
                  <a:srgbClr val="0070C0"/>
                </a:solidFill>
                <a:latin typeface="微软雅黑" panose="020B0503020204020204" pitchFamily="34" charset="-122"/>
                <a:ea typeface="微软雅黑" panose="020B0503020204020204" pitchFamily="34" charset="-122"/>
              </a:rPr>
              <a:t>中以永久（</a:t>
            </a:r>
            <a:r>
              <a:rPr lang="en-US" altLang="zh-CN" sz="1600" b="1" dirty="0">
                <a:solidFill>
                  <a:srgbClr val="0070C0"/>
                </a:solidFill>
                <a:latin typeface="微软雅黑" panose="020B0503020204020204" pitchFamily="34" charset="-122"/>
                <a:ea typeface="微软雅黑" panose="020B0503020204020204" pitchFamily="34" charset="-122"/>
              </a:rPr>
              <a:t>Permanent</a:t>
            </a:r>
            <a:r>
              <a:rPr lang="zh-CN" altLang="en-US" sz="1600" b="1" dirty="0">
                <a:solidFill>
                  <a:srgbClr val="0070C0"/>
                </a:solidFill>
                <a:latin typeface="微软雅黑" panose="020B0503020204020204" pitchFamily="34" charset="-122"/>
                <a:ea typeface="微软雅黑" panose="020B0503020204020204" pitchFamily="34" charset="-122"/>
              </a:rPr>
              <a:t>）模式配置的防火墙策略规则立即生效？</a:t>
            </a:r>
          </a:p>
          <a:p>
            <a:pPr algn="just">
              <a:lnSpc>
                <a:spcPct val="140000"/>
              </a:lnSpc>
            </a:pPr>
            <a:r>
              <a:rPr lang="zh-CN" altLang="en-US" sz="1600" dirty="0">
                <a:latin typeface="微软雅黑" panose="020B0503020204020204" pitchFamily="34" charset="-122"/>
                <a:ea typeface="微软雅黑" panose="020B0503020204020204" pitchFamily="34" charset="-122"/>
              </a:rPr>
              <a:t>答：执行命令</a:t>
            </a:r>
            <a:r>
              <a:rPr lang="en-US" altLang="zh-CN" sz="1600" dirty="0">
                <a:latin typeface="微软雅黑" panose="020B0503020204020204" pitchFamily="34" charset="-122"/>
                <a:ea typeface="微软雅黑" panose="020B0503020204020204" pitchFamily="34" charset="-122"/>
              </a:rPr>
              <a:t>firewall-</a:t>
            </a:r>
            <a:r>
              <a:rPr lang="en-US" altLang="zh-CN" sz="1600" dirty="0" err="1">
                <a:latin typeface="微软雅黑" panose="020B0503020204020204" pitchFamily="34" charset="-122"/>
                <a:ea typeface="微软雅黑" panose="020B0503020204020204" pitchFamily="34" charset="-122"/>
              </a:rPr>
              <a:t>cmd</a:t>
            </a:r>
            <a:r>
              <a:rPr lang="en-US" altLang="zh-CN" sz="1600" dirty="0">
                <a:latin typeface="微软雅黑" panose="020B0503020204020204" pitchFamily="34" charset="-122"/>
                <a:ea typeface="微软雅黑" panose="020B0503020204020204" pitchFamily="34" charset="-122"/>
              </a:rPr>
              <a:t> --reload</a:t>
            </a:r>
            <a:r>
              <a:rPr lang="zh-CN" altLang="en-US" sz="1600" dirty="0">
                <a:latin typeface="微软雅黑" panose="020B0503020204020204" pitchFamily="34" charset="-122"/>
                <a:ea typeface="微软雅黑" panose="020B0503020204020204" pitchFamily="34" charset="-122"/>
              </a:rPr>
              <a:t>。</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8</a:t>
            </a:r>
            <a:r>
              <a:rPr lang="zh-CN" altLang="en-US" sz="1600" b="1" dirty="0">
                <a:solidFill>
                  <a:srgbClr val="0070C0"/>
                </a:solidFill>
                <a:latin typeface="微软雅黑" panose="020B0503020204020204" pitchFamily="34" charset="-122"/>
                <a:ea typeface="微软雅黑" panose="020B0503020204020204" pitchFamily="34" charset="-122"/>
              </a:rPr>
              <a:t>．使用</a:t>
            </a:r>
            <a:r>
              <a:rPr lang="en-US" altLang="zh-CN" sz="1600" b="1" dirty="0">
                <a:solidFill>
                  <a:srgbClr val="0070C0"/>
                </a:solidFill>
                <a:latin typeface="微软雅黑" panose="020B0503020204020204" pitchFamily="34" charset="-122"/>
                <a:ea typeface="微软雅黑" panose="020B0503020204020204" pitchFamily="34" charset="-122"/>
              </a:rPr>
              <a:t>SNAT</a:t>
            </a:r>
            <a:r>
              <a:rPr lang="zh-CN" altLang="en-US" sz="1600" b="1" dirty="0">
                <a:solidFill>
                  <a:srgbClr val="0070C0"/>
                </a:solidFill>
                <a:latin typeface="微软雅黑" panose="020B0503020204020204" pitchFamily="34" charset="-122"/>
                <a:ea typeface="微软雅黑" panose="020B0503020204020204" pitchFamily="34" charset="-122"/>
              </a:rPr>
              <a:t>技术的目的是什么？</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SNAT</a:t>
            </a:r>
            <a:r>
              <a:rPr lang="zh-CN" altLang="en-US" sz="1600" dirty="0">
                <a:latin typeface="微软雅黑" panose="020B0503020204020204" pitchFamily="34" charset="-122"/>
                <a:ea typeface="微软雅黑" panose="020B0503020204020204" pitchFamily="34" charset="-122"/>
              </a:rPr>
              <a:t>是一种为了解决</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地址匮乏而设计的技术，它可以使得多个内网中的用户通过同一个外网</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Internet</a:t>
            </a:r>
            <a:r>
              <a:rPr lang="zh-CN" altLang="en-US" sz="1600" dirty="0">
                <a:latin typeface="微软雅黑" panose="020B0503020204020204" pitchFamily="34" charset="-122"/>
                <a:ea typeface="微软雅黑" panose="020B0503020204020204" pitchFamily="34" charset="-122"/>
              </a:rPr>
              <a:t>。</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9</a:t>
            </a:r>
            <a:r>
              <a:rPr lang="zh-CN" altLang="en-US" sz="1600" b="1" dirty="0">
                <a:solidFill>
                  <a:srgbClr val="0070C0"/>
                </a:solidFill>
                <a:latin typeface="微软雅黑" panose="020B0503020204020204" pitchFamily="34" charset="-122"/>
                <a:ea typeface="微软雅黑" panose="020B0503020204020204" pitchFamily="34" charset="-122"/>
              </a:rPr>
              <a:t>． </a:t>
            </a:r>
            <a:r>
              <a:rPr lang="en-US" altLang="zh-CN" sz="1600" b="1" dirty="0">
                <a:solidFill>
                  <a:srgbClr val="0070C0"/>
                </a:solidFill>
                <a:latin typeface="微软雅黑" panose="020B0503020204020204" pitchFamily="34" charset="-122"/>
                <a:ea typeface="微软雅黑" panose="020B0503020204020204" pitchFamily="34" charset="-122"/>
              </a:rPr>
              <a:t>TCP Wrapper</a:t>
            </a:r>
            <a:r>
              <a:rPr lang="zh-CN" altLang="en-US" sz="1600" b="1" dirty="0">
                <a:solidFill>
                  <a:srgbClr val="0070C0"/>
                </a:solidFill>
                <a:latin typeface="微软雅黑" panose="020B0503020204020204" pitchFamily="34" charset="-122"/>
                <a:ea typeface="微软雅黑" panose="020B0503020204020204" pitchFamily="34" charset="-122"/>
              </a:rPr>
              <a:t>服务分别有允许策略配置文件和拒绝策略配置文件，请问匹配顺序是怎么样的？</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TCP Wrapper</a:t>
            </a:r>
            <a:r>
              <a:rPr lang="zh-CN" altLang="en-US" sz="1600" dirty="0">
                <a:latin typeface="微软雅黑" panose="020B0503020204020204" pitchFamily="34" charset="-122"/>
                <a:ea typeface="微软雅黑" panose="020B0503020204020204" pitchFamily="34" charset="-122"/>
              </a:rPr>
              <a:t>会先依次匹配允许策略配置文件，然后再依次匹配拒绝策略配置文件；如果都没有匹配到，则默认放行流量。</a:t>
            </a:r>
          </a:p>
          <a:p>
            <a:pPr marL="285750" indent="-285750" algn="just">
              <a:lnSpc>
                <a:spcPct val="140000"/>
              </a:lnSpc>
              <a:buFont typeface="Wingdings" panose="05000000000000000000" pitchFamily="2" charset="2"/>
              <a:buChar char="ü"/>
            </a:pPr>
            <a:r>
              <a:rPr lang="en-US" altLang="zh-CN" sz="1600" b="1" dirty="0">
                <a:solidFill>
                  <a:srgbClr val="0070C0"/>
                </a:solidFill>
                <a:latin typeface="微软雅黑" panose="020B0503020204020204" pitchFamily="34" charset="-122"/>
                <a:ea typeface="微软雅黑" panose="020B0503020204020204" pitchFamily="34" charset="-122"/>
              </a:rPr>
              <a:t>10</a:t>
            </a:r>
            <a:r>
              <a:rPr lang="zh-CN" altLang="en-US" sz="1600" b="1" dirty="0">
                <a:solidFill>
                  <a:srgbClr val="0070C0"/>
                </a:solidFill>
                <a:latin typeface="微软雅黑" panose="020B0503020204020204" pitchFamily="34" charset="-122"/>
                <a:ea typeface="微软雅黑" panose="020B0503020204020204" pitchFamily="34" charset="-122"/>
              </a:rPr>
              <a:t>．默认情况下如何使用</a:t>
            </a:r>
            <a:r>
              <a:rPr lang="en-US" altLang="zh-CN" sz="1600" b="1" dirty="0">
                <a:solidFill>
                  <a:srgbClr val="0070C0"/>
                </a:solidFill>
                <a:latin typeface="微软雅黑" panose="020B0503020204020204" pitchFamily="34" charset="-122"/>
                <a:ea typeface="微软雅黑" panose="020B0503020204020204" pitchFamily="34" charset="-122"/>
              </a:rPr>
              <a:t>Cockpit</a:t>
            </a:r>
            <a:r>
              <a:rPr lang="zh-CN" altLang="en-US" sz="1600" b="1" dirty="0">
                <a:solidFill>
                  <a:srgbClr val="0070C0"/>
                </a:solidFill>
                <a:latin typeface="微软雅黑" panose="020B0503020204020204" pitchFamily="34" charset="-122"/>
                <a:ea typeface="微软雅黑" panose="020B0503020204020204" pitchFamily="34" charset="-122"/>
              </a:rPr>
              <a:t>服务？</a:t>
            </a:r>
          </a:p>
          <a:p>
            <a:pPr algn="just">
              <a:lnSpc>
                <a:spcPct val="140000"/>
              </a:lnSpc>
            </a:pPr>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Cockpit</a:t>
            </a:r>
            <a:r>
              <a:rPr lang="zh-CN" altLang="en-US" sz="1600" dirty="0">
                <a:latin typeface="微软雅黑" panose="020B0503020204020204" pitchFamily="34" charset="-122"/>
                <a:ea typeface="微软雅黑" panose="020B0503020204020204" pitchFamily="34" charset="-122"/>
              </a:rPr>
              <a:t>服务默认占用</a:t>
            </a:r>
            <a:r>
              <a:rPr lang="en-US" altLang="zh-CN" sz="1600" dirty="0">
                <a:latin typeface="微软雅黑" panose="020B0503020204020204" pitchFamily="34" charset="-122"/>
                <a:ea typeface="微软雅黑" panose="020B0503020204020204" pitchFamily="34" charset="-122"/>
              </a:rPr>
              <a:t>9090</a:t>
            </a:r>
            <a:r>
              <a:rPr lang="zh-CN" altLang="en-US" sz="1600" dirty="0">
                <a:latin typeface="微软雅黑" panose="020B0503020204020204" pitchFamily="34" charset="-122"/>
                <a:ea typeface="微软雅黑" panose="020B0503020204020204" pitchFamily="34" charset="-122"/>
              </a:rPr>
              <a:t>端口号，可直接用浏览器访问</a:t>
            </a:r>
            <a:r>
              <a:rPr lang="en-US" altLang="zh-CN" sz="1600" dirty="0">
                <a:latin typeface="微软雅黑" panose="020B0503020204020204" pitchFamily="34" charset="-122"/>
                <a:ea typeface="微软雅黑" panose="020B0503020204020204" pitchFamily="34" charset="-122"/>
              </a:rPr>
              <a:t>Cockpit</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界面。</a:t>
            </a:r>
          </a:p>
        </p:txBody>
      </p:sp>
    </p:spTree>
    <p:extLst>
      <p:ext uri="{BB962C8B-B14F-4D97-AF65-F5344CB8AC3E}">
        <p14:creationId xmlns:p14="http://schemas.microsoft.com/office/powerpoint/2010/main" val="1133854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防火墙管理工具</a:t>
            </a:r>
          </a:p>
        </p:txBody>
      </p:sp>
      <p:sp>
        <p:nvSpPr>
          <p:cNvPr id="9" name="文本框 8"/>
          <p:cNvSpPr txBox="1"/>
          <p:nvPr/>
        </p:nvSpPr>
        <p:spPr>
          <a:xfrm>
            <a:off x="2505076"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Firewall Management Tools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51501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防火墙管理工具</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EB6C2299-F82E-4FA7-A1EF-EDF85A664854}"/>
              </a:ext>
            </a:extLst>
          </p:cNvPr>
          <p:cNvGrpSpPr/>
          <p:nvPr/>
        </p:nvGrpSpPr>
        <p:grpSpPr>
          <a:xfrm>
            <a:off x="484038" y="1469840"/>
            <a:ext cx="7119398" cy="702477"/>
            <a:chOff x="484038" y="1469840"/>
            <a:chExt cx="7119398" cy="702477"/>
          </a:xfrm>
        </p:grpSpPr>
        <p:grpSp>
          <p:nvGrpSpPr>
            <p:cNvPr id="46" name="组合 45">
              <a:extLst>
                <a:ext uri="{FF2B5EF4-FFF2-40B4-BE49-F238E27FC236}">
                  <a16:creationId xmlns:a16="http://schemas.microsoft.com/office/drawing/2014/main" id="{DE8ECAB6-8C6F-4F8B-BF4E-6ED3BA8F21C0}"/>
                </a:ext>
              </a:extLst>
            </p:cNvPr>
            <p:cNvGrpSpPr/>
            <p:nvPr/>
          </p:nvGrpSpPr>
          <p:grpSpPr>
            <a:xfrm>
              <a:off x="484038" y="1469840"/>
              <a:ext cx="603250" cy="699770"/>
              <a:chOff x="623443" y="1726565"/>
              <a:chExt cx="603250" cy="699770"/>
            </a:xfrm>
          </p:grpSpPr>
          <p:sp>
            <p:nvSpPr>
              <p:cNvPr id="48" name="六边形 47">
                <a:extLst>
                  <a:ext uri="{FF2B5EF4-FFF2-40B4-BE49-F238E27FC236}">
                    <a16:creationId xmlns:a16="http://schemas.microsoft.com/office/drawing/2014/main" id="{C9D404AA-746C-43D9-B99B-8893508D1B49}"/>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a:extLst>
                  <a:ext uri="{FF2B5EF4-FFF2-40B4-BE49-F238E27FC236}">
                    <a16:creationId xmlns:a16="http://schemas.microsoft.com/office/drawing/2014/main" id="{1030AA3F-F276-45F9-957F-ABEF421E449B}"/>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7" name="文本框 46">
              <a:extLst>
                <a:ext uri="{FF2B5EF4-FFF2-40B4-BE49-F238E27FC236}">
                  <a16:creationId xmlns:a16="http://schemas.microsoft.com/office/drawing/2014/main" id="{E8250D68-04B0-47F1-88A0-59E245BFCEF1}"/>
                </a:ext>
              </a:extLst>
            </p:cNvPr>
            <p:cNvSpPr txBox="1"/>
            <p:nvPr/>
          </p:nvSpPr>
          <p:spPr>
            <a:xfrm>
              <a:off x="1179141" y="1492516"/>
              <a:ext cx="6424295" cy="679801"/>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在公网与企业内网之间充当保护屏障的防火墙虽然有软件或硬件之分，但主要功能都是依据策略对穿越防火墙自身的流量进行过滤。</a:t>
              </a:r>
            </a:p>
          </p:txBody>
        </p:sp>
      </p:grpSp>
      <p:grpSp>
        <p:nvGrpSpPr>
          <p:cNvPr id="9" name="组合 8">
            <a:extLst>
              <a:ext uri="{FF2B5EF4-FFF2-40B4-BE49-F238E27FC236}">
                <a16:creationId xmlns:a16="http://schemas.microsoft.com/office/drawing/2014/main" id="{7FCF93A1-C335-40A2-8328-BCD018ABBE67}"/>
              </a:ext>
            </a:extLst>
          </p:cNvPr>
          <p:cNvGrpSpPr/>
          <p:nvPr/>
        </p:nvGrpSpPr>
        <p:grpSpPr>
          <a:xfrm>
            <a:off x="484038" y="2455680"/>
            <a:ext cx="7119398" cy="987578"/>
            <a:chOff x="484038" y="2884727"/>
            <a:chExt cx="7119398" cy="987578"/>
          </a:xfrm>
        </p:grpSpPr>
        <p:grpSp>
          <p:nvGrpSpPr>
            <p:cNvPr id="51" name="组合 50">
              <a:extLst>
                <a:ext uri="{FF2B5EF4-FFF2-40B4-BE49-F238E27FC236}">
                  <a16:creationId xmlns:a16="http://schemas.microsoft.com/office/drawing/2014/main" id="{D3871A75-D16C-49BD-B8AE-3B3A196E736D}"/>
                </a:ext>
              </a:extLst>
            </p:cNvPr>
            <p:cNvGrpSpPr/>
            <p:nvPr/>
          </p:nvGrpSpPr>
          <p:grpSpPr>
            <a:xfrm>
              <a:off x="484038" y="2965729"/>
              <a:ext cx="603250" cy="699770"/>
              <a:chOff x="623443" y="1726565"/>
              <a:chExt cx="603250" cy="699770"/>
            </a:xfrm>
          </p:grpSpPr>
          <p:sp>
            <p:nvSpPr>
              <p:cNvPr id="53" name="六边形 52">
                <a:extLst>
                  <a:ext uri="{FF2B5EF4-FFF2-40B4-BE49-F238E27FC236}">
                    <a16:creationId xmlns:a16="http://schemas.microsoft.com/office/drawing/2014/main" id="{562845F9-9526-41E9-9A0B-92CE3920D96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3F0E9884-2AA9-4F4D-93F1-7D189F3A9267}"/>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52" name="文本框 51">
              <a:extLst>
                <a:ext uri="{FF2B5EF4-FFF2-40B4-BE49-F238E27FC236}">
                  <a16:creationId xmlns:a16="http://schemas.microsoft.com/office/drawing/2014/main" id="{8A245F12-89D3-46F7-B001-9D019471CD32}"/>
                </a:ext>
              </a:extLst>
            </p:cNvPr>
            <p:cNvSpPr txBox="1"/>
            <p:nvPr/>
          </p:nvSpPr>
          <p:spPr>
            <a:xfrm>
              <a:off x="1179141" y="2884727"/>
              <a:ext cx="6424295" cy="987578"/>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防火墙策略可以基于流量的源目地址、端口号、协议、应用等信息来定制，然后防火墙使用预先定制的策略规则监控出入的流量，若流量与某一条策略规则相匹配，则执行相应的处理，反之则丢弃。</a:t>
              </a:r>
            </a:p>
          </p:txBody>
        </p:sp>
      </p:grpSp>
      <p:grpSp>
        <p:nvGrpSpPr>
          <p:cNvPr id="8" name="组合 7">
            <a:extLst>
              <a:ext uri="{FF2B5EF4-FFF2-40B4-BE49-F238E27FC236}">
                <a16:creationId xmlns:a16="http://schemas.microsoft.com/office/drawing/2014/main" id="{0857C979-D39C-4849-A533-9492B5E9F79E}"/>
              </a:ext>
            </a:extLst>
          </p:cNvPr>
          <p:cNvGrpSpPr/>
          <p:nvPr/>
        </p:nvGrpSpPr>
        <p:grpSpPr>
          <a:xfrm>
            <a:off x="484037" y="3726621"/>
            <a:ext cx="7119398" cy="987578"/>
            <a:chOff x="484037" y="4090926"/>
            <a:chExt cx="7119398" cy="987578"/>
          </a:xfrm>
        </p:grpSpPr>
        <p:grpSp>
          <p:nvGrpSpPr>
            <p:cNvPr id="56" name="组合 55">
              <a:extLst>
                <a:ext uri="{FF2B5EF4-FFF2-40B4-BE49-F238E27FC236}">
                  <a16:creationId xmlns:a16="http://schemas.microsoft.com/office/drawing/2014/main" id="{D88A4FC2-86CA-423F-AF99-BB6AC51467C7}"/>
                </a:ext>
              </a:extLst>
            </p:cNvPr>
            <p:cNvGrpSpPr/>
            <p:nvPr/>
          </p:nvGrpSpPr>
          <p:grpSpPr>
            <a:xfrm>
              <a:off x="484037" y="4171928"/>
              <a:ext cx="603250" cy="699770"/>
              <a:chOff x="623443" y="1726565"/>
              <a:chExt cx="603250" cy="699770"/>
            </a:xfrm>
          </p:grpSpPr>
          <p:sp>
            <p:nvSpPr>
              <p:cNvPr id="58" name="六边形 57">
                <a:extLst>
                  <a:ext uri="{FF2B5EF4-FFF2-40B4-BE49-F238E27FC236}">
                    <a16:creationId xmlns:a16="http://schemas.microsoft.com/office/drawing/2014/main" id="{3DDFF866-B743-4320-9324-A75D4D8C86B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文本框 58">
                <a:extLst>
                  <a:ext uri="{FF2B5EF4-FFF2-40B4-BE49-F238E27FC236}">
                    <a16:creationId xmlns:a16="http://schemas.microsoft.com/office/drawing/2014/main" id="{12FC00E2-2A14-4FFE-80F4-2756A005EEB3}"/>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57" name="文本框 56">
              <a:extLst>
                <a:ext uri="{FF2B5EF4-FFF2-40B4-BE49-F238E27FC236}">
                  <a16:creationId xmlns:a16="http://schemas.microsoft.com/office/drawing/2014/main" id="{33A98A5C-E431-4569-99D8-738A2FCC2F54}"/>
                </a:ext>
              </a:extLst>
            </p:cNvPr>
            <p:cNvSpPr txBox="1"/>
            <p:nvPr/>
          </p:nvSpPr>
          <p:spPr>
            <a:xfrm>
              <a:off x="1179139" y="4090926"/>
              <a:ext cx="6424296" cy="987578"/>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RHEL 7</a:t>
              </a:r>
              <a:r>
                <a:rPr lang="zh-CN" altLang="en-US" sz="1600" dirty="0">
                  <a:latin typeface="微软雅黑" panose="020B0503020204020204" pitchFamily="34" charset="-122"/>
                  <a:ea typeface="微软雅黑" panose="020B0503020204020204" pitchFamily="34" charset="-122"/>
                </a:rPr>
                <a:t>系统开始，</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防火墙正式取代了</a:t>
              </a: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防火墙。</a:t>
              </a: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与</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都不是真正的防火墙，它们都只是用来定义防火墙策略的防火墙管理工具。</a:t>
              </a:r>
            </a:p>
          </p:txBody>
        </p:sp>
      </p:grpSp>
      <p:grpSp>
        <p:nvGrpSpPr>
          <p:cNvPr id="7" name="组合 6">
            <a:extLst>
              <a:ext uri="{FF2B5EF4-FFF2-40B4-BE49-F238E27FC236}">
                <a16:creationId xmlns:a16="http://schemas.microsoft.com/office/drawing/2014/main" id="{F07708E0-40C4-480E-A283-57FE46B232ED}"/>
              </a:ext>
            </a:extLst>
          </p:cNvPr>
          <p:cNvGrpSpPr/>
          <p:nvPr/>
        </p:nvGrpSpPr>
        <p:grpSpPr>
          <a:xfrm>
            <a:off x="484037" y="4997562"/>
            <a:ext cx="7119398" cy="987578"/>
            <a:chOff x="484037" y="4997562"/>
            <a:chExt cx="7119398" cy="987578"/>
          </a:xfrm>
        </p:grpSpPr>
        <p:grpSp>
          <p:nvGrpSpPr>
            <p:cNvPr id="123" name="组合 122">
              <a:extLst>
                <a:ext uri="{FF2B5EF4-FFF2-40B4-BE49-F238E27FC236}">
                  <a16:creationId xmlns:a16="http://schemas.microsoft.com/office/drawing/2014/main" id="{CBCF0F6A-D06F-4944-AF37-581372973177}"/>
                </a:ext>
              </a:extLst>
            </p:cNvPr>
            <p:cNvGrpSpPr/>
            <p:nvPr/>
          </p:nvGrpSpPr>
          <p:grpSpPr>
            <a:xfrm>
              <a:off x="484037" y="5078564"/>
              <a:ext cx="603250" cy="699770"/>
              <a:chOff x="623443" y="1726565"/>
              <a:chExt cx="603250" cy="699770"/>
            </a:xfrm>
          </p:grpSpPr>
          <p:sp>
            <p:nvSpPr>
              <p:cNvPr id="124" name="六边形 123">
                <a:extLst>
                  <a:ext uri="{FF2B5EF4-FFF2-40B4-BE49-F238E27FC236}">
                    <a16:creationId xmlns:a16="http://schemas.microsoft.com/office/drawing/2014/main" id="{F024B065-2752-4070-B743-ED7BD758EEA1}"/>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a:extLst>
                  <a:ext uri="{FF2B5EF4-FFF2-40B4-BE49-F238E27FC236}">
                    <a16:creationId xmlns:a16="http://schemas.microsoft.com/office/drawing/2014/main" id="{AB56752F-350B-431B-B173-5D8743BB5485}"/>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26" name="文本框 125">
              <a:extLst>
                <a:ext uri="{FF2B5EF4-FFF2-40B4-BE49-F238E27FC236}">
                  <a16:creationId xmlns:a16="http://schemas.microsoft.com/office/drawing/2014/main" id="{54FBDA8A-94EC-451F-BAB3-3CAEBF51B0ED}"/>
                </a:ext>
              </a:extLst>
            </p:cNvPr>
            <p:cNvSpPr txBox="1"/>
            <p:nvPr/>
          </p:nvSpPr>
          <p:spPr>
            <a:xfrm>
              <a:off x="1179139" y="4997562"/>
              <a:ext cx="6424296" cy="987578"/>
            </a:xfrm>
            <a:prstGeom prst="rect">
              <a:avLst/>
            </a:prstGeom>
            <a:noFill/>
          </p:spPr>
          <p:txBody>
            <a:bodyPr wrap="square" rtlCol="0">
              <a:spAutoFit/>
            </a:bodyPr>
            <a:lstStyle/>
            <a:p>
              <a:pPr algn="just">
                <a:lnSpc>
                  <a:spcPct val="125000"/>
                </a:lnSpc>
              </a:pP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服务会把配置好的防火墙策略交由内核层面的</a:t>
              </a:r>
              <a:r>
                <a:rPr lang="en-US" altLang="zh-CN" sz="1600" dirty="0" err="1">
                  <a:latin typeface="微软雅黑" panose="020B0503020204020204" pitchFamily="34" charset="-122"/>
                  <a:ea typeface="微软雅黑" panose="020B0503020204020204" pitchFamily="34" charset="-122"/>
                </a:rPr>
                <a:t>netfilter</a:t>
              </a:r>
              <a:r>
                <a:rPr lang="zh-CN" altLang="en-US" sz="1600" dirty="0">
                  <a:latin typeface="微软雅黑" panose="020B0503020204020204" pitchFamily="34" charset="-122"/>
                  <a:ea typeface="微软雅黑" panose="020B0503020204020204" pitchFamily="34" charset="-122"/>
                </a:rPr>
                <a:t>网络过滤器来处理，而</a:t>
              </a:r>
              <a:r>
                <a:rPr lang="en-US" altLang="zh-CN" sz="1600" dirty="0" err="1">
                  <a:latin typeface="微软雅黑" panose="020B0503020204020204" pitchFamily="34" charset="-122"/>
                  <a:ea typeface="微软雅黑" panose="020B0503020204020204" pitchFamily="34" charset="-122"/>
                </a:rPr>
                <a:t>firewalld</a:t>
              </a:r>
              <a:r>
                <a:rPr lang="zh-CN" altLang="en-US" sz="1600" dirty="0">
                  <a:latin typeface="微软雅黑" panose="020B0503020204020204" pitchFamily="34" charset="-122"/>
                  <a:ea typeface="微软雅黑" panose="020B0503020204020204" pitchFamily="34" charset="-122"/>
                </a:rPr>
                <a:t>服务则是把配置好的防火墙策略交由内核层面的</a:t>
              </a:r>
              <a:r>
                <a:rPr lang="en-US" altLang="zh-CN" sz="1600" dirty="0" err="1">
                  <a:latin typeface="微软雅黑" panose="020B0503020204020204" pitchFamily="34" charset="-122"/>
                  <a:ea typeface="微软雅黑" panose="020B0503020204020204" pitchFamily="34" charset="-122"/>
                </a:rPr>
                <a:t>nftables</a:t>
              </a:r>
              <a:r>
                <a:rPr lang="zh-CN" altLang="en-US" sz="1600" dirty="0">
                  <a:latin typeface="微软雅黑" panose="020B0503020204020204" pitchFamily="34" charset="-122"/>
                  <a:ea typeface="微软雅黑" panose="020B0503020204020204" pitchFamily="34" charset="-122"/>
                </a:rPr>
                <a:t>包过滤框架来处理。</a:t>
              </a:r>
            </a:p>
          </p:txBody>
        </p:sp>
      </p:grpSp>
      <p:sp>
        <p:nvSpPr>
          <p:cNvPr id="127" name="文本框 126">
            <a:extLst>
              <a:ext uri="{FF2B5EF4-FFF2-40B4-BE49-F238E27FC236}">
                <a16:creationId xmlns:a16="http://schemas.microsoft.com/office/drawing/2014/main" id="{1E6A5FE6-85F0-41BD-B26A-037558A0D6E2}"/>
              </a:ext>
            </a:extLst>
          </p:cNvPr>
          <p:cNvSpPr txBox="1"/>
          <p:nvPr/>
        </p:nvSpPr>
        <p:spPr>
          <a:xfrm>
            <a:off x="7695288" y="4546818"/>
            <a:ext cx="4159230" cy="369332"/>
          </a:xfrm>
          <a:prstGeom prst="rect">
            <a:avLst/>
          </a:prstGeom>
          <a:noFill/>
        </p:spPr>
        <p:txBody>
          <a:bodyPr wrap="square">
            <a:spAutoFit/>
          </a:bodyPr>
          <a:lstStyle/>
          <a:p>
            <a:pPr algn="ctr"/>
            <a:r>
              <a:rPr lang="zh-CN" altLang="en-US" sz="1800" kern="100" dirty="0">
                <a:effectLst/>
                <a:latin typeface="微软雅黑" panose="020B0503020204020204" pitchFamily="34" charset="-122"/>
                <a:ea typeface="微软雅黑" panose="020B0503020204020204" pitchFamily="34" charset="-122"/>
              </a:rPr>
              <a:t>防火墙作为公网与内网之间的保护屏障</a:t>
            </a:r>
            <a:endParaRPr lang="zh-CN" altLang="en-US"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CAE374AF-F3AF-4B43-A265-3FC81DADDE50}"/>
              </a:ext>
            </a:extLst>
          </p:cNvPr>
          <p:cNvGrpSpPr/>
          <p:nvPr/>
        </p:nvGrpSpPr>
        <p:grpSpPr>
          <a:xfrm>
            <a:off x="7695287" y="2404032"/>
            <a:ext cx="4159230" cy="1707309"/>
            <a:chOff x="7695287" y="2404032"/>
            <a:chExt cx="4159230" cy="1707309"/>
          </a:xfrm>
        </p:grpSpPr>
        <p:pic>
          <p:nvPicPr>
            <p:cNvPr id="14" name="图片 13">
              <a:extLst>
                <a:ext uri="{FF2B5EF4-FFF2-40B4-BE49-F238E27FC236}">
                  <a16:creationId xmlns:a16="http://schemas.microsoft.com/office/drawing/2014/main" id="{E556147C-E4DE-45C5-836C-76821ED9CC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5287" y="2404032"/>
              <a:ext cx="4159230" cy="1664840"/>
            </a:xfrm>
            <a:prstGeom prst="rect">
              <a:avLst/>
            </a:prstGeom>
          </p:spPr>
        </p:pic>
        <p:sp>
          <p:nvSpPr>
            <p:cNvPr id="128" name="文本框 127">
              <a:extLst>
                <a:ext uri="{FF2B5EF4-FFF2-40B4-BE49-F238E27FC236}">
                  <a16:creationId xmlns:a16="http://schemas.microsoft.com/office/drawing/2014/main" id="{3A3BB7C3-D47F-4E98-A6A3-CE2A2EBE6FD1}"/>
                </a:ext>
              </a:extLst>
            </p:cNvPr>
            <p:cNvSpPr txBox="1"/>
            <p:nvPr/>
          </p:nvSpPr>
          <p:spPr>
            <a:xfrm>
              <a:off x="8060635" y="3803564"/>
              <a:ext cx="723701" cy="307777"/>
            </a:xfrm>
            <a:prstGeom prst="rect">
              <a:avLst/>
            </a:prstGeom>
            <a:noFill/>
          </p:spPr>
          <p:txBody>
            <a:bodyPr wrap="square">
              <a:spAutoFit/>
            </a:bodyPr>
            <a:lstStyle/>
            <a:p>
              <a:pPr algn="ctr"/>
              <a:r>
                <a:rPr lang="zh-CN" altLang="en-US" sz="1400" kern="100" dirty="0">
                  <a:effectLst/>
                  <a:latin typeface="微软雅黑" panose="020B0503020204020204" pitchFamily="34" charset="-122"/>
                  <a:ea typeface="微软雅黑" panose="020B0503020204020204" pitchFamily="34" charset="-122"/>
                </a:rPr>
                <a:t>公网</a:t>
              </a:r>
              <a:endParaRPr lang="zh-CN" altLang="en-US" sz="1400" dirty="0">
                <a:latin typeface="微软雅黑" panose="020B0503020204020204" pitchFamily="34" charset="-122"/>
                <a:ea typeface="微软雅黑" panose="020B0503020204020204" pitchFamily="34" charset="-122"/>
              </a:endParaRPr>
            </a:p>
          </p:txBody>
        </p:sp>
        <p:sp>
          <p:nvSpPr>
            <p:cNvPr id="129" name="文本框 128">
              <a:extLst>
                <a:ext uri="{FF2B5EF4-FFF2-40B4-BE49-F238E27FC236}">
                  <a16:creationId xmlns:a16="http://schemas.microsoft.com/office/drawing/2014/main" id="{09E7D038-492C-4393-B5AE-FA0CC6AA70B7}"/>
                </a:ext>
              </a:extLst>
            </p:cNvPr>
            <p:cNvSpPr txBox="1"/>
            <p:nvPr/>
          </p:nvSpPr>
          <p:spPr>
            <a:xfrm>
              <a:off x="10772974" y="3803564"/>
              <a:ext cx="723701" cy="307777"/>
            </a:xfrm>
            <a:prstGeom prst="rect">
              <a:avLst/>
            </a:prstGeom>
            <a:noFill/>
          </p:spPr>
          <p:txBody>
            <a:bodyPr wrap="square">
              <a:spAutoFit/>
            </a:bodyPr>
            <a:lstStyle/>
            <a:p>
              <a:pPr algn="ctr"/>
              <a:r>
                <a:rPr lang="zh-CN" altLang="en-US" sz="1400" kern="100" dirty="0">
                  <a:effectLst/>
                  <a:latin typeface="微软雅黑" panose="020B0503020204020204" pitchFamily="34" charset="-122"/>
                  <a:ea typeface="微软雅黑" panose="020B0503020204020204" pitchFamily="34" charset="-122"/>
                </a:rPr>
                <a:t>内网</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38035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iptables</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Iptables—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策略与规则链</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769AE55C-0592-4D6F-B31A-DBF80F1CEE57}"/>
              </a:ext>
            </a:extLst>
          </p:cNvPr>
          <p:cNvGrpSpPr/>
          <p:nvPr/>
        </p:nvGrpSpPr>
        <p:grpSpPr>
          <a:xfrm>
            <a:off x="1016326" y="1571592"/>
            <a:ext cx="10159348" cy="780772"/>
            <a:chOff x="396010" y="1225457"/>
            <a:chExt cx="10159348" cy="780772"/>
          </a:xfrm>
        </p:grpSpPr>
        <p:grpSp>
          <p:nvGrpSpPr>
            <p:cNvPr id="12" name="组合 11">
              <a:extLst>
                <a:ext uri="{FF2B5EF4-FFF2-40B4-BE49-F238E27FC236}">
                  <a16:creationId xmlns:a16="http://schemas.microsoft.com/office/drawing/2014/main" id="{7B83564E-6CFF-4F9F-9D8A-35B96A40201B}"/>
                </a:ext>
              </a:extLst>
            </p:cNvPr>
            <p:cNvGrpSpPr/>
            <p:nvPr/>
          </p:nvGrpSpPr>
          <p:grpSpPr>
            <a:xfrm>
              <a:off x="396010" y="1306459"/>
              <a:ext cx="603250" cy="699770"/>
              <a:chOff x="623443" y="1726565"/>
              <a:chExt cx="603250" cy="699770"/>
            </a:xfrm>
          </p:grpSpPr>
          <p:sp>
            <p:nvSpPr>
              <p:cNvPr id="15" name="六边形 14">
                <a:extLst>
                  <a:ext uri="{FF2B5EF4-FFF2-40B4-BE49-F238E27FC236}">
                    <a16:creationId xmlns:a16="http://schemas.microsoft.com/office/drawing/2014/main" id="{D137597D-7564-4A02-98E1-B50D1499F1D4}"/>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0EB9C6A2-D131-4C02-A9A3-FE7624F0D792}"/>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6D66B7FC-7B82-4821-9833-66BFACD54A50}"/>
                </a:ext>
              </a:extLst>
            </p:cNvPr>
            <p:cNvSpPr txBox="1"/>
            <p:nvPr/>
          </p:nvSpPr>
          <p:spPr>
            <a:xfrm>
              <a:off x="1091114" y="1225457"/>
              <a:ext cx="9464244"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防火墙会按照从上到下的顺序来读取配置的策略规则，在找到匹配项后就立即结束匹配工作并去执行匹配项中定义的行为（即放行或阻止）。</a:t>
              </a:r>
            </a:p>
          </p:txBody>
        </p:sp>
      </p:grpSp>
      <p:grpSp>
        <p:nvGrpSpPr>
          <p:cNvPr id="17" name="组合 16">
            <a:extLst>
              <a:ext uri="{FF2B5EF4-FFF2-40B4-BE49-F238E27FC236}">
                <a16:creationId xmlns:a16="http://schemas.microsoft.com/office/drawing/2014/main" id="{7A3DB7F8-B495-4625-9B82-088B698EBEB6}"/>
              </a:ext>
            </a:extLst>
          </p:cNvPr>
          <p:cNvGrpSpPr/>
          <p:nvPr/>
        </p:nvGrpSpPr>
        <p:grpSpPr>
          <a:xfrm>
            <a:off x="1016326" y="2909259"/>
            <a:ext cx="10159348" cy="780772"/>
            <a:chOff x="396010" y="2572891"/>
            <a:chExt cx="10159348" cy="780772"/>
          </a:xfrm>
        </p:grpSpPr>
        <p:grpSp>
          <p:nvGrpSpPr>
            <p:cNvPr id="18" name="组合 17">
              <a:extLst>
                <a:ext uri="{FF2B5EF4-FFF2-40B4-BE49-F238E27FC236}">
                  <a16:creationId xmlns:a16="http://schemas.microsoft.com/office/drawing/2014/main" id="{20C97C3E-F765-404D-87A6-689D0E136ADC}"/>
                </a:ext>
              </a:extLst>
            </p:cNvPr>
            <p:cNvGrpSpPr/>
            <p:nvPr/>
          </p:nvGrpSpPr>
          <p:grpSpPr>
            <a:xfrm>
              <a:off x="396010" y="2653893"/>
              <a:ext cx="603250" cy="699770"/>
              <a:chOff x="623443" y="1726565"/>
              <a:chExt cx="603250" cy="699770"/>
            </a:xfrm>
          </p:grpSpPr>
          <p:sp>
            <p:nvSpPr>
              <p:cNvPr id="20" name="六边形 19">
                <a:extLst>
                  <a:ext uri="{FF2B5EF4-FFF2-40B4-BE49-F238E27FC236}">
                    <a16:creationId xmlns:a16="http://schemas.microsoft.com/office/drawing/2014/main" id="{3C22B9B6-2917-4922-A71C-E215AFB79555}"/>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E6D199F4-5569-4DE9-BCF9-3D13F6A9C41A}"/>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1C4E9CA0-5986-4F75-BC1F-16E9033DAF15}"/>
                </a:ext>
              </a:extLst>
            </p:cNvPr>
            <p:cNvSpPr txBox="1"/>
            <p:nvPr/>
          </p:nvSpPr>
          <p:spPr>
            <a:xfrm>
              <a:off x="1091113" y="2572891"/>
              <a:ext cx="9464245" cy="753220"/>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如果在读取完所有的策略规则之后没有匹配项，就去执行默认的策略。一般而言，防火墙策略规则的设置有两种：“通”（即放行）和“堵”（即阻止）。</a:t>
              </a:r>
            </a:p>
          </p:txBody>
        </p:sp>
      </p:grpSp>
      <p:grpSp>
        <p:nvGrpSpPr>
          <p:cNvPr id="22" name="组合 21">
            <a:extLst>
              <a:ext uri="{FF2B5EF4-FFF2-40B4-BE49-F238E27FC236}">
                <a16:creationId xmlns:a16="http://schemas.microsoft.com/office/drawing/2014/main" id="{3B1B5E2A-EDD3-4075-AD59-0EE45DE0B6B5}"/>
              </a:ext>
            </a:extLst>
          </p:cNvPr>
          <p:cNvGrpSpPr/>
          <p:nvPr/>
        </p:nvGrpSpPr>
        <p:grpSpPr>
          <a:xfrm>
            <a:off x="1016326" y="4246926"/>
            <a:ext cx="10159348" cy="1099468"/>
            <a:chOff x="396010" y="4305046"/>
            <a:chExt cx="10159348" cy="1099468"/>
          </a:xfrm>
        </p:grpSpPr>
        <p:grpSp>
          <p:nvGrpSpPr>
            <p:cNvPr id="23" name="组合 22">
              <a:extLst>
                <a:ext uri="{FF2B5EF4-FFF2-40B4-BE49-F238E27FC236}">
                  <a16:creationId xmlns:a16="http://schemas.microsoft.com/office/drawing/2014/main" id="{938107F8-1023-4B85-B40C-E3772AE07835}"/>
                </a:ext>
              </a:extLst>
            </p:cNvPr>
            <p:cNvGrpSpPr/>
            <p:nvPr/>
          </p:nvGrpSpPr>
          <p:grpSpPr>
            <a:xfrm>
              <a:off x="396010" y="4386048"/>
              <a:ext cx="603250" cy="699770"/>
              <a:chOff x="623443" y="1726565"/>
              <a:chExt cx="603250" cy="699770"/>
            </a:xfrm>
          </p:grpSpPr>
          <p:sp>
            <p:nvSpPr>
              <p:cNvPr id="25" name="六边形 24">
                <a:extLst>
                  <a:ext uri="{FF2B5EF4-FFF2-40B4-BE49-F238E27FC236}">
                    <a16:creationId xmlns:a16="http://schemas.microsoft.com/office/drawing/2014/main" id="{2A2DA3A3-8A0C-4AE3-AC44-9A6452283456}"/>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6C3B540C-84C7-4A97-A60B-0967A040D91D}"/>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7512139D-38F6-4FD1-9137-2EFCD73345D5}"/>
                </a:ext>
              </a:extLst>
            </p:cNvPr>
            <p:cNvSpPr txBox="1"/>
            <p:nvPr/>
          </p:nvSpPr>
          <p:spPr>
            <a:xfrm>
              <a:off x="1091113" y="4305046"/>
              <a:ext cx="9464245" cy="1099468"/>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当防火墙的默认策略为拒绝时（堵），就要设置允许规则（通），否则谁都进不来；如果防火墙的默认策略为允许，就要设置拒绝规则，否则谁都能进来，防火墙也就失去了防范的作用。</a:t>
              </a:r>
            </a:p>
          </p:txBody>
        </p:sp>
      </p:grpSp>
    </p:spTree>
    <p:extLst>
      <p:ext uri="{BB962C8B-B14F-4D97-AF65-F5344CB8AC3E}">
        <p14:creationId xmlns:p14="http://schemas.microsoft.com/office/powerpoint/2010/main" val="357380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Iptables—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策略与规则链</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8" name="Rectangle: Rounded Corners 55">
            <a:extLst>
              <a:ext uri="{FF2B5EF4-FFF2-40B4-BE49-F238E27FC236}">
                <a16:creationId xmlns:a16="http://schemas.microsoft.com/office/drawing/2014/main" id="{6835ABA2-C5D2-4A30-8538-B4CED8187670}"/>
              </a:ext>
            </a:extLst>
          </p:cNvPr>
          <p:cNvSpPr/>
          <p:nvPr/>
        </p:nvSpPr>
        <p:spPr>
          <a:xfrm>
            <a:off x="6373105" y="1257955"/>
            <a:ext cx="3186669" cy="754934"/>
          </a:xfrm>
          <a:prstGeom prst="roundRect">
            <a:avLst>
              <a:gd name="adj" fmla="val 4748"/>
            </a:avLst>
          </a:prstGeom>
          <a:noFill/>
          <a:ln>
            <a:gradFill>
              <a:gsLst>
                <a:gs pos="0">
                  <a:srgbClr val="00B0F0"/>
                </a:gs>
                <a:gs pos="100000">
                  <a:srgbClr val="00B0F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57">
            <a:extLst>
              <a:ext uri="{FF2B5EF4-FFF2-40B4-BE49-F238E27FC236}">
                <a16:creationId xmlns:a16="http://schemas.microsoft.com/office/drawing/2014/main" id="{81564721-6395-49E4-8AEF-A936BBE7B8AB}"/>
              </a:ext>
            </a:extLst>
          </p:cNvPr>
          <p:cNvSpPr txBox="1"/>
          <p:nvPr/>
        </p:nvSpPr>
        <p:spPr>
          <a:xfrm>
            <a:off x="6790475" y="1327646"/>
            <a:ext cx="2934594"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B0F0"/>
                </a:solidFill>
                <a:latin typeface="微软雅黑" panose="020B0503020204020204" pitchFamily="34" charset="-122"/>
                <a:ea typeface="微软雅黑" panose="020B0503020204020204" pitchFamily="34" charset="-122"/>
              </a:rPr>
              <a:t>在进行路由选择前处理数据包（</a:t>
            </a:r>
            <a:r>
              <a:rPr lang="en-US" altLang="zh-CN" sz="1800" dirty="0">
                <a:solidFill>
                  <a:srgbClr val="00B0F0"/>
                </a:solidFill>
                <a:latin typeface="微软雅黑" panose="020B0503020204020204" pitchFamily="34" charset="-122"/>
                <a:ea typeface="微软雅黑" panose="020B0503020204020204" pitchFamily="34" charset="-122"/>
              </a:rPr>
              <a:t>PREROUTING</a:t>
            </a:r>
            <a:r>
              <a:rPr lang="zh-CN" altLang="en-US" sz="1800" dirty="0">
                <a:solidFill>
                  <a:srgbClr val="00B0F0"/>
                </a:solidFill>
                <a:latin typeface="微软雅黑" panose="020B0503020204020204" pitchFamily="34" charset="-122"/>
                <a:ea typeface="微软雅黑" panose="020B0503020204020204" pitchFamily="34" charset="-122"/>
              </a:rPr>
              <a:t>）；</a:t>
            </a:r>
            <a:endParaRPr lang="en-US" b="0" dirty="0">
              <a:solidFill>
                <a:schemeClr val="tx1"/>
              </a:solidFill>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a16="http://schemas.microsoft.com/office/drawing/2014/main" id="{7008A4B7-3D59-4EBF-BDC7-4255FF5E1989}"/>
              </a:ext>
            </a:extLst>
          </p:cNvPr>
          <p:cNvSpPr/>
          <p:nvPr/>
        </p:nvSpPr>
        <p:spPr>
          <a:xfrm>
            <a:off x="6050246" y="1332815"/>
            <a:ext cx="645718" cy="645718"/>
          </a:xfrm>
          <a:prstGeom prst="ellipse">
            <a:avLst/>
          </a:prstGeom>
          <a:solidFill>
            <a:srgbClr val="09CE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37" name="椭圆 36">
            <a:extLst>
              <a:ext uri="{FF2B5EF4-FFF2-40B4-BE49-F238E27FC236}">
                <a16:creationId xmlns:a16="http://schemas.microsoft.com/office/drawing/2014/main" id="{BFBA9202-969E-4166-909E-42A174A1C991}"/>
              </a:ext>
            </a:extLst>
          </p:cNvPr>
          <p:cNvSpPr/>
          <p:nvPr/>
        </p:nvSpPr>
        <p:spPr>
          <a:xfrm>
            <a:off x="6116921" y="1399490"/>
            <a:ext cx="512368" cy="51236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1</a:t>
            </a:r>
            <a:endParaRPr lang="zh-CN" altLang="en-US" dirty="0">
              <a:latin typeface="思源黑体 CN Bold" panose="020B0800000000000000" pitchFamily="34" charset="-122"/>
              <a:ea typeface="思源黑体 CN Bold" panose="020B0800000000000000" pitchFamily="34" charset="-122"/>
            </a:endParaRPr>
          </a:p>
        </p:txBody>
      </p:sp>
      <p:sp>
        <p:nvSpPr>
          <p:cNvPr id="40" name="椭圆 39">
            <a:extLst>
              <a:ext uri="{FF2B5EF4-FFF2-40B4-BE49-F238E27FC236}">
                <a16:creationId xmlns:a16="http://schemas.microsoft.com/office/drawing/2014/main" id="{4E326223-CB6A-4EED-936C-EF71B0487E2D}"/>
              </a:ext>
            </a:extLst>
          </p:cNvPr>
          <p:cNvSpPr/>
          <p:nvPr/>
        </p:nvSpPr>
        <p:spPr>
          <a:xfrm>
            <a:off x="1941817" y="2178162"/>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73B5967-99E0-451D-94E4-043C8F325D5B}"/>
              </a:ext>
            </a:extLst>
          </p:cNvPr>
          <p:cNvSpPr/>
          <p:nvPr/>
        </p:nvSpPr>
        <p:spPr>
          <a:xfrm>
            <a:off x="2251457" y="2365999"/>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EC9D61B-A73F-4098-ABB7-C1412509D497}"/>
              </a:ext>
            </a:extLst>
          </p:cNvPr>
          <p:cNvSpPr/>
          <p:nvPr/>
        </p:nvSpPr>
        <p:spPr>
          <a:xfrm>
            <a:off x="1998538" y="2735650"/>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637C349D-3C93-49AD-B608-B0BF56EA9D39}"/>
              </a:ext>
            </a:extLst>
          </p:cNvPr>
          <p:cNvSpPr txBox="1"/>
          <p:nvPr/>
        </p:nvSpPr>
        <p:spPr>
          <a:xfrm>
            <a:off x="2320547" y="3096259"/>
            <a:ext cx="1818560" cy="95410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规则链</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分类</a:t>
            </a:r>
          </a:p>
        </p:txBody>
      </p:sp>
      <p:sp>
        <p:nvSpPr>
          <p:cNvPr id="44" name="Rectangle: Rounded Corners 55">
            <a:extLst>
              <a:ext uri="{FF2B5EF4-FFF2-40B4-BE49-F238E27FC236}">
                <a16:creationId xmlns:a16="http://schemas.microsoft.com/office/drawing/2014/main" id="{56AF1DBC-CF0F-4A31-8184-2758F3E029C8}"/>
              </a:ext>
            </a:extLst>
          </p:cNvPr>
          <p:cNvSpPr/>
          <p:nvPr/>
        </p:nvSpPr>
        <p:spPr>
          <a:xfrm>
            <a:off x="6392686" y="3125264"/>
            <a:ext cx="3186669" cy="748669"/>
          </a:xfrm>
          <a:prstGeom prst="roundRect">
            <a:avLst>
              <a:gd name="adj" fmla="val 4748"/>
            </a:avLst>
          </a:prstGeom>
          <a:noFill/>
          <a:ln>
            <a:gradFill>
              <a:gsLst>
                <a:gs pos="0">
                  <a:srgbClr val="00B0F0"/>
                </a:gs>
                <a:gs pos="100000">
                  <a:srgbClr val="00B0F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57">
            <a:extLst>
              <a:ext uri="{FF2B5EF4-FFF2-40B4-BE49-F238E27FC236}">
                <a16:creationId xmlns:a16="http://schemas.microsoft.com/office/drawing/2014/main" id="{1AD6B4D7-D573-4CA2-97AB-4F189B2F4422}"/>
              </a:ext>
            </a:extLst>
          </p:cNvPr>
          <p:cNvSpPr txBox="1"/>
          <p:nvPr/>
        </p:nvSpPr>
        <p:spPr>
          <a:xfrm>
            <a:off x="6810055" y="3179289"/>
            <a:ext cx="2952212"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B0F0"/>
                </a:solidFill>
                <a:latin typeface="微软雅黑" panose="020B0503020204020204" pitchFamily="34" charset="-122"/>
                <a:ea typeface="微软雅黑" panose="020B0503020204020204" pitchFamily="34" charset="-122"/>
              </a:rPr>
              <a:t>处理流出的数据包（</a:t>
            </a:r>
            <a:r>
              <a:rPr lang="en-US" altLang="zh-CN" sz="1800" dirty="0">
                <a:solidFill>
                  <a:srgbClr val="00B0F0"/>
                </a:solidFill>
                <a:latin typeface="微软雅黑" panose="020B0503020204020204" pitchFamily="34" charset="-122"/>
                <a:ea typeface="微软雅黑" panose="020B0503020204020204" pitchFamily="34" charset="-122"/>
              </a:rPr>
              <a:t>OUTPUT</a:t>
            </a:r>
            <a:r>
              <a:rPr lang="zh-CN" altLang="en-US" sz="1800" dirty="0">
                <a:solidFill>
                  <a:srgbClr val="00B0F0"/>
                </a:solidFill>
                <a:latin typeface="微软雅黑" panose="020B0503020204020204" pitchFamily="34" charset="-122"/>
                <a:ea typeface="微软雅黑" panose="020B0503020204020204" pitchFamily="34" charset="-122"/>
              </a:rPr>
              <a:t>）；</a:t>
            </a:r>
            <a:endParaRPr lang="en-US" b="0" dirty="0">
              <a:solidFill>
                <a:schemeClr val="tx1"/>
              </a:solidFill>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a16="http://schemas.microsoft.com/office/drawing/2014/main" id="{E26A0A39-345E-46F0-BAB4-707A3F3062F3}"/>
              </a:ext>
            </a:extLst>
          </p:cNvPr>
          <p:cNvSpPr/>
          <p:nvPr/>
        </p:nvSpPr>
        <p:spPr>
          <a:xfrm>
            <a:off x="6050246" y="3181178"/>
            <a:ext cx="645718" cy="645718"/>
          </a:xfrm>
          <a:prstGeom prst="ellipse">
            <a:avLst/>
          </a:prstGeom>
          <a:solidFill>
            <a:srgbClr val="09CE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47" name="椭圆 46">
            <a:extLst>
              <a:ext uri="{FF2B5EF4-FFF2-40B4-BE49-F238E27FC236}">
                <a16:creationId xmlns:a16="http://schemas.microsoft.com/office/drawing/2014/main" id="{6C58FFAA-40E0-437A-897F-619F8415C081}"/>
              </a:ext>
            </a:extLst>
          </p:cNvPr>
          <p:cNvSpPr/>
          <p:nvPr/>
        </p:nvSpPr>
        <p:spPr>
          <a:xfrm>
            <a:off x="6116921" y="3247853"/>
            <a:ext cx="512368" cy="51236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3</a:t>
            </a:r>
            <a:endParaRPr lang="zh-CN" altLang="en-US" dirty="0">
              <a:latin typeface="思源黑体 CN Bold" panose="020B0800000000000000" pitchFamily="34" charset="-122"/>
              <a:ea typeface="思源黑体 CN Bold" panose="020B0800000000000000" pitchFamily="34" charset="-122"/>
            </a:endParaRPr>
          </a:p>
        </p:txBody>
      </p:sp>
      <p:cxnSp>
        <p:nvCxnSpPr>
          <p:cNvPr id="48" name="直接连接符 47">
            <a:extLst>
              <a:ext uri="{FF2B5EF4-FFF2-40B4-BE49-F238E27FC236}">
                <a16:creationId xmlns:a16="http://schemas.microsoft.com/office/drawing/2014/main" id="{9E7F8859-AA05-43BA-9EF5-A020C1F37B95}"/>
              </a:ext>
            </a:extLst>
          </p:cNvPr>
          <p:cNvCxnSpPr>
            <a:cxnSpLocks/>
            <a:stCxn id="41" idx="6"/>
            <a:endCxn id="36" idx="2"/>
          </p:cNvCxnSpPr>
          <p:nvPr/>
        </p:nvCxnSpPr>
        <p:spPr>
          <a:xfrm flipV="1">
            <a:off x="4586097" y="1655674"/>
            <a:ext cx="1464149" cy="1877645"/>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B402364-6257-4FDD-9916-B42DDD62A049}"/>
              </a:ext>
            </a:extLst>
          </p:cNvPr>
          <p:cNvCxnSpPr>
            <a:cxnSpLocks/>
            <a:stCxn id="41" idx="6"/>
            <a:endCxn id="39" idx="2"/>
          </p:cNvCxnSpPr>
          <p:nvPr/>
        </p:nvCxnSpPr>
        <p:spPr>
          <a:xfrm flipV="1">
            <a:off x="4586097" y="2580250"/>
            <a:ext cx="1530824" cy="953069"/>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AE7D0C1-B756-44C3-8DBE-441CD6B77CB6}"/>
              </a:ext>
            </a:extLst>
          </p:cNvPr>
          <p:cNvCxnSpPr>
            <a:cxnSpLocks/>
            <a:stCxn id="41" idx="6"/>
            <a:endCxn id="46" idx="2"/>
          </p:cNvCxnSpPr>
          <p:nvPr/>
        </p:nvCxnSpPr>
        <p:spPr>
          <a:xfrm flipV="1">
            <a:off x="4586097" y="3504037"/>
            <a:ext cx="1464149" cy="29282"/>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C094202-679A-4223-A738-7C6B02F33C0E}"/>
              </a:ext>
            </a:extLst>
          </p:cNvPr>
          <p:cNvCxnSpPr>
            <a:cxnSpLocks/>
            <a:stCxn id="41" idx="6"/>
            <a:endCxn id="54" idx="2"/>
          </p:cNvCxnSpPr>
          <p:nvPr/>
        </p:nvCxnSpPr>
        <p:spPr>
          <a:xfrm>
            <a:off x="4586097" y="3533319"/>
            <a:ext cx="1530824" cy="952795"/>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37CFDD0-0095-4E36-A74F-DFC5D7547079}"/>
              </a:ext>
            </a:extLst>
          </p:cNvPr>
          <p:cNvCxnSpPr>
            <a:cxnSpLocks/>
            <a:stCxn id="41" idx="6"/>
            <a:endCxn id="60" idx="2"/>
          </p:cNvCxnSpPr>
          <p:nvPr/>
        </p:nvCxnSpPr>
        <p:spPr>
          <a:xfrm>
            <a:off x="4586097" y="3533319"/>
            <a:ext cx="1530824" cy="1922639"/>
          </a:xfrm>
          <a:prstGeom prst="line">
            <a:avLst/>
          </a:prstGeom>
          <a:ln>
            <a:gradFill>
              <a:gsLst>
                <a:gs pos="0">
                  <a:srgbClr val="0070C0"/>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Rectangle: Rounded Corners 45">
            <a:extLst>
              <a:ext uri="{FF2B5EF4-FFF2-40B4-BE49-F238E27FC236}">
                <a16:creationId xmlns:a16="http://schemas.microsoft.com/office/drawing/2014/main" id="{25FBE10A-E0ED-4395-B7A4-E3D900222798}"/>
              </a:ext>
            </a:extLst>
          </p:cNvPr>
          <p:cNvSpPr/>
          <p:nvPr/>
        </p:nvSpPr>
        <p:spPr>
          <a:xfrm>
            <a:off x="6392686" y="4098942"/>
            <a:ext cx="3186669" cy="748668"/>
          </a:xfrm>
          <a:prstGeom prst="roundRect">
            <a:avLst>
              <a:gd name="adj" fmla="val 4748"/>
            </a:avLst>
          </a:prstGeom>
          <a:noFill/>
          <a:ln>
            <a:gradFill>
              <a:gsLst>
                <a:gs pos="0">
                  <a:srgbClr val="0070C0"/>
                </a:gs>
                <a:gs pos="100000">
                  <a:srgbClr val="0070C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47">
            <a:extLst>
              <a:ext uri="{FF2B5EF4-FFF2-40B4-BE49-F238E27FC236}">
                <a16:creationId xmlns:a16="http://schemas.microsoft.com/office/drawing/2014/main" id="{1755EFD1-BEBD-474A-AFE0-CBCF4B657B02}"/>
              </a:ext>
            </a:extLst>
          </p:cNvPr>
          <p:cNvSpPr txBox="1"/>
          <p:nvPr/>
        </p:nvSpPr>
        <p:spPr>
          <a:xfrm>
            <a:off x="6810054" y="4165500"/>
            <a:ext cx="2915015"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70C0"/>
                </a:solidFill>
                <a:latin typeface="微软雅黑" panose="020B0503020204020204" pitchFamily="34" charset="-122"/>
                <a:ea typeface="微软雅黑" panose="020B0503020204020204" pitchFamily="34" charset="-122"/>
              </a:rPr>
              <a:t>处理转发的数据包（</a:t>
            </a:r>
            <a:r>
              <a:rPr lang="en-US" altLang="zh-CN" sz="1800" dirty="0">
                <a:solidFill>
                  <a:srgbClr val="0070C0"/>
                </a:solidFill>
                <a:latin typeface="微软雅黑" panose="020B0503020204020204" pitchFamily="34" charset="-122"/>
                <a:ea typeface="微软雅黑" panose="020B0503020204020204" pitchFamily="34" charset="-122"/>
              </a:rPr>
              <a:t>FORWARD</a:t>
            </a:r>
            <a:r>
              <a:rPr lang="zh-CN" altLang="en-US" sz="1800" dirty="0">
                <a:solidFill>
                  <a:srgbClr val="0070C0"/>
                </a:solidFill>
                <a:latin typeface="微软雅黑" panose="020B0503020204020204" pitchFamily="34" charset="-122"/>
                <a:ea typeface="微软雅黑" panose="020B0503020204020204" pitchFamily="34" charset="-122"/>
              </a:rPr>
              <a:t>）；</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id="{57F29253-0B77-444E-9405-E8ADD989466A}"/>
              </a:ext>
            </a:extLst>
          </p:cNvPr>
          <p:cNvSpPr/>
          <p:nvPr/>
        </p:nvSpPr>
        <p:spPr>
          <a:xfrm>
            <a:off x="6050246" y="4163255"/>
            <a:ext cx="645718" cy="645718"/>
          </a:xfrm>
          <a:prstGeom prst="ellipse">
            <a:avLst/>
          </a:prstGeom>
          <a:solidFill>
            <a:srgbClr val="0070C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54" name="椭圆 53">
            <a:extLst>
              <a:ext uri="{FF2B5EF4-FFF2-40B4-BE49-F238E27FC236}">
                <a16:creationId xmlns:a16="http://schemas.microsoft.com/office/drawing/2014/main" id="{843FECB2-8D40-4DA4-80A1-E1F50337CDC0}"/>
              </a:ext>
            </a:extLst>
          </p:cNvPr>
          <p:cNvSpPr/>
          <p:nvPr/>
        </p:nvSpPr>
        <p:spPr>
          <a:xfrm>
            <a:off x="6116921" y="4229930"/>
            <a:ext cx="512368" cy="51236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4</a:t>
            </a:r>
            <a:endParaRPr lang="zh-CN" altLang="en-US" dirty="0">
              <a:latin typeface="思源黑体 CN Bold" panose="020B0800000000000000" pitchFamily="34" charset="-122"/>
              <a:ea typeface="思源黑体 CN Bold" panose="020B0800000000000000" pitchFamily="34" charset="-122"/>
            </a:endParaRPr>
          </a:p>
        </p:txBody>
      </p:sp>
      <p:sp>
        <p:nvSpPr>
          <p:cNvPr id="57" name="Rectangle: Rounded Corners 45">
            <a:extLst>
              <a:ext uri="{FF2B5EF4-FFF2-40B4-BE49-F238E27FC236}">
                <a16:creationId xmlns:a16="http://schemas.microsoft.com/office/drawing/2014/main" id="{62A072BE-1482-4FDD-B3D8-D5025895AFB7}"/>
              </a:ext>
            </a:extLst>
          </p:cNvPr>
          <p:cNvSpPr/>
          <p:nvPr/>
        </p:nvSpPr>
        <p:spPr>
          <a:xfrm>
            <a:off x="6392686" y="5068786"/>
            <a:ext cx="3186669" cy="748668"/>
          </a:xfrm>
          <a:prstGeom prst="roundRect">
            <a:avLst>
              <a:gd name="adj" fmla="val 4748"/>
            </a:avLst>
          </a:prstGeom>
          <a:noFill/>
          <a:ln>
            <a:gradFill>
              <a:gsLst>
                <a:gs pos="0">
                  <a:srgbClr val="00AFEF"/>
                </a:gs>
                <a:gs pos="100000">
                  <a:srgbClr val="00AFEF">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7">
            <a:extLst>
              <a:ext uri="{FF2B5EF4-FFF2-40B4-BE49-F238E27FC236}">
                <a16:creationId xmlns:a16="http://schemas.microsoft.com/office/drawing/2014/main" id="{00189B0D-0457-415D-B48A-58E9F7D50D99}"/>
              </a:ext>
            </a:extLst>
          </p:cNvPr>
          <p:cNvSpPr txBox="1"/>
          <p:nvPr/>
        </p:nvSpPr>
        <p:spPr>
          <a:xfrm>
            <a:off x="6810054" y="5135344"/>
            <a:ext cx="2915015"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AFEF"/>
                </a:solidFill>
                <a:latin typeface="微软雅黑" panose="020B0503020204020204" pitchFamily="34" charset="-122"/>
                <a:ea typeface="微软雅黑" panose="020B0503020204020204" pitchFamily="34" charset="-122"/>
              </a:rPr>
              <a:t>在进行路由选择后处理数据包（</a:t>
            </a:r>
            <a:r>
              <a:rPr lang="en-US" altLang="zh-CN" sz="1800" dirty="0">
                <a:solidFill>
                  <a:srgbClr val="00AFEF"/>
                </a:solidFill>
                <a:latin typeface="微软雅黑" panose="020B0503020204020204" pitchFamily="34" charset="-122"/>
                <a:ea typeface="微软雅黑" panose="020B0503020204020204" pitchFamily="34" charset="-122"/>
              </a:rPr>
              <a:t>POSTROUTING</a:t>
            </a:r>
            <a:r>
              <a:rPr lang="zh-CN" altLang="en-US" sz="1800" dirty="0">
                <a:solidFill>
                  <a:srgbClr val="00AFEF"/>
                </a:solidFill>
                <a:latin typeface="微软雅黑" panose="020B0503020204020204" pitchFamily="34" charset="-122"/>
                <a:ea typeface="微软雅黑" panose="020B0503020204020204" pitchFamily="34" charset="-122"/>
              </a:rPr>
              <a:t>）。</a:t>
            </a:r>
            <a:endParaRPr lang="en-US" altLang="zh-CN" b="0" dirty="0">
              <a:solidFill>
                <a:srgbClr val="00AFEF"/>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02F872C3-ED9D-41EC-8829-F7DB1CB7D8D2}"/>
              </a:ext>
            </a:extLst>
          </p:cNvPr>
          <p:cNvSpPr/>
          <p:nvPr/>
        </p:nvSpPr>
        <p:spPr>
          <a:xfrm>
            <a:off x="6050246" y="5133099"/>
            <a:ext cx="645718" cy="645718"/>
          </a:xfrm>
          <a:prstGeom prst="ellipse">
            <a:avLst/>
          </a:prstGeom>
          <a:solidFill>
            <a:srgbClr val="00AFE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60" name="椭圆 59">
            <a:extLst>
              <a:ext uri="{FF2B5EF4-FFF2-40B4-BE49-F238E27FC236}">
                <a16:creationId xmlns:a16="http://schemas.microsoft.com/office/drawing/2014/main" id="{E78B44E9-4EF4-429D-A631-17FEBBDF7F79}"/>
              </a:ext>
            </a:extLst>
          </p:cNvPr>
          <p:cNvSpPr/>
          <p:nvPr/>
        </p:nvSpPr>
        <p:spPr>
          <a:xfrm>
            <a:off x="6116921" y="5199774"/>
            <a:ext cx="512368" cy="512368"/>
          </a:xfrm>
          <a:prstGeom prst="ellipse">
            <a:avLst/>
          </a:prstGeom>
          <a:solidFill>
            <a:srgbClr val="00AF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5</a:t>
            </a:r>
            <a:endParaRPr lang="zh-CN" altLang="en-US" dirty="0">
              <a:latin typeface="思源黑体 CN Bold" panose="020B0800000000000000" pitchFamily="34" charset="-122"/>
              <a:ea typeface="思源黑体 CN Bold" panose="020B0800000000000000" pitchFamily="34" charset="-122"/>
            </a:endParaRPr>
          </a:p>
        </p:txBody>
      </p:sp>
      <p:sp>
        <p:nvSpPr>
          <p:cNvPr id="29" name="Rectangle: Rounded Corners 45">
            <a:extLst>
              <a:ext uri="{FF2B5EF4-FFF2-40B4-BE49-F238E27FC236}">
                <a16:creationId xmlns:a16="http://schemas.microsoft.com/office/drawing/2014/main" id="{E3450744-0800-44DA-AFF2-70A9CEBB2149}"/>
              </a:ext>
            </a:extLst>
          </p:cNvPr>
          <p:cNvSpPr/>
          <p:nvPr/>
        </p:nvSpPr>
        <p:spPr>
          <a:xfrm>
            <a:off x="6392686" y="2193078"/>
            <a:ext cx="3186669" cy="748668"/>
          </a:xfrm>
          <a:prstGeom prst="roundRect">
            <a:avLst>
              <a:gd name="adj" fmla="val 4748"/>
            </a:avLst>
          </a:prstGeom>
          <a:noFill/>
          <a:ln>
            <a:gradFill>
              <a:gsLst>
                <a:gs pos="0">
                  <a:srgbClr val="0070C0"/>
                </a:gs>
                <a:gs pos="100000">
                  <a:srgbClr val="0070C0">
                    <a:alpha val="0"/>
                  </a:srgbClr>
                </a:gs>
              </a:gsLst>
              <a:lin ang="0" scaled="0"/>
            </a:gradFill>
          </a:ln>
          <a:effectLst>
            <a:outerShdw blurRad="444500" dist="838200" dir="5400000" sx="80000" sy="8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47">
            <a:extLst>
              <a:ext uri="{FF2B5EF4-FFF2-40B4-BE49-F238E27FC236}">
                <a16:creationId xmlns:a16="http://schemas.microsoft.com/office/drawing/2014/main" id="{03BBC37D-9967-40DE-ADAE-30F3E98DA047}"/>
              </a:ext>
            </a:extLst>
          </p:cNvPr>
          <p:cNvSpPr txBox="1"/>
          <p:nvPr/>
        </p:nvSpPr>
        <p:spPr>
          <a:xfrm>
            <a:off x="6810054" y="2259636"/>
            <a:ext cx="2915015" cy="646331"/>
          </a:xfrm>
          <a:prstGeom prst="rect">
            <a:avLst/>
          </a:prstGeom>
          <a:noFill/>
        </p:spPr>
        <p:txBody>
          <a:bodyPr wrap="square" rtlCol="0">
            <a:spAutoFit/>
          </a:bodyPr>
          <a:lstStyle>
            <a:defPPr>
              <a:defRPr lang="id-ID"/>
            </a:defPPr>
            <a:lvl1pPr algn="r">
              <a:defRPr sz="1600" b="1">
                <a:gradFill flip="none" rotWithShape="1">
                  <a:gsLst>
                    <a:gs pos="0">
                      <a:schemeClr val="accent1"/>
                    </a:gs>
                    <a:gs pos="100000">
                      <a:schemeClr val="accent2"/>
                    </a:gs>
                  </a:gsLst>
                  <a:lin ang="0" scaled="1"/>
                  <a:tileRect/>
                </a:gradFill>
                <a:latin typeface="Rajdhani" panose="02000000000000000000" pitchFamily="2" charset="0"/>
                <a:cs typeface="Rajdhani" panose="02000000000000000000" pitchFamily="2" charset="0"/>
              </a:defRPr>
            </a:lvl1pPr>
          </a:lstStyle>
          <a:p>
            <a:pPr algn="l"/>
            <a:r>
              <a:rPr lang="zh-CN" altLang="en-US" sz="1800" dirty="0">
                <a:solidFill>
                  <a:srgbClr val="0070C0"/>
                </a:solidFill>
                <a:latin typeface="微软雅黑" panose="020B0503020204020204" pitchFamily="34" charset="-122"/>
                <a:ea typeface="微软雅黑" panose="020B0503020204020204" pitchFamily="34" charset="-122"/>
              </a:rPr>
              <a:t>处理流入的数据包（</a:t>
            </a:r>
            <a:r>
              <a:rPr lang="en-US" altLang="zh-CN" sz="1800" dirty="0">
                <a:solidFill>
                  <a:srgbClr val="0070C0"/>
                </a:solidFill>
                <a:latin typeface="微软雅黑" panose="020B0503020204020204" pitchFamily="34" charset="-122"/>
                <a:ea typeface="微软雅黑" panose="020B0503020204020204" pitchFamily="34" charset="-122"/>
              </a:rPr>
              <a:t>INPUT</a:t>
            </a:r>
            <a:r>
              <a:rPr lang="zh-CN" altLang="en-US" sz="1800" dirty="0">
                <a:solidFill>
                  <a:srgbClr val="0070C0"/>
                </a:solidFill>
                <a:latin typeface="微软雅黑" panose="020B0503020204020204" pitchFamily="34" charset="-122"/>
                <a:ea typeface="微软雅黑" panose="020B0503020204020204" pitchFamily="34" charset="-122"/>
              </a:rPr>
              <a:t>）；</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A8258D43-766B-470B-B851-B6ED2A320375}"/>
              </a:ext>
            </a:extLst>
          </p:cNvPr>
          <p:cNvSpPr/>
          <p:nvPr/>
        </p:nvSpPr>
        <p:spPr>
          <a:xfrm>
            <a:off x="6050246" y="2257391"/>
            <a:ext cx="645718" cy="645718"/>
          </a:xfrm>
          <a:prstGeom prst="ellipse">
            <a:avLst/>
          </a:prstGeom>
          <a:solidFill>
            <a:srgbClr val="0070C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sp>
        <p:nvSpPr>
          <p:cNvPr id="39" name="椭圆 38">
            <a:extLst>
              <a:ext uri="{FF2B5EF4-FFF2-40B4-BE49-F238E27FC236}">
                <a16:creationId xmlns:a16="http://schemas.microsoft.com/office/drawing/2014/main" id="{C77BF9C6-F974-4178-9FCE-FEF5FB3D8CC9}"/>
              </a:ext>
            </a:extLst>
          </p:cNvPr>
          <p:cNvSpPr/>
          <p:nvPr/>
        </p:nvSpPr>
        <p:spPr>
          <a:xfrm>
            <a:off x="6116921" y="2324066"/>
            <a:ext cx="512368" cy="51236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2</a:t>
            </a:r>
            <a:endParaRPr lang="zh-CN" altLang="en-US"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069218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92413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Iptables—</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基本的命令参数</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a:extLst>
              <a:ext uri="{FF2B5EF4-FFF2-40B4-BE49-F238E27FC236}">
                <a16:creationId xmlns:a16="http://schemas.microsoft.com/office/drawing/2014/main" id="{9C4C1C2E-70A7-479A-8C85-CAE14FF35FAA}"/>
              </a:ext>
            </a:extLst>
          </p:cNvPr>
          <p:cNvGrpSpPr/>
          <p:nvPr/>
        </p:nvGrpSpPr>
        <p:grpSpPr>
          <a:xfrm>
            <a:off x="497496" y="1994731"/>
            <a:ext cx="603250" cy="699770"/>
            <a:chOff x="623443" y="1726565"/>
            <a:chExt cx="603250" cy="699770"/>
          </a:xfrm>
        </p:grpSpPr>
        <p:sp>
          <p:nvSpPr>
            <p:cNvPr id="62" name="六边形 61">
              <a:extLst>
                <a:ext uri="{FF2B5EF4-FFF2-40B4-BE49-F238E27FC236}">
                  <a16:creationId xmlns:a16="http://schemas.microsoft.com/office/drawing/2014/main" id="{973D0A1D-1C0F-42C2-ACF1-F29A89A8462E}"/>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a:extLst>
                <a:ext uri="{FF2B5EF4-FFF2-40B4-BE49-F238E27FC236}">
                  <a16:creationId xmlns:a16="http://schemas.microsoft.com/office/drawing/2014/main" id="{019BB8E1-7694-446B-A082-E5B6884F1AAC}"/>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4" name="文本框 63">
            <a:extLst>
              <a:ext uri="{FF2B5EF4-FFF2-40B4-BE49-F238E27FC236}">
                <a16:creationId xmlns:a16="http://schemas.microsoft.com/office/drawing/2014/main" id="{5E9DC0DF-1376-4583-9BED-410FD3DBAB5E}"/>
              </a:ext>
            </a:extLst>
          </p:cNvPr>
          <p:cNvSpPr txBox="1"/>
          <p:nvPr/>
        </p:nvSpPr>
        <p:spPr>
          <a:xfrm>
            <a:off x="1192599" y="1913729"/>
            <a:ext cx="3576171" cy="129535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根据</a:t>
            </a:r>
            <a:r>
              <a:rPr lang="en-US" altLang="zh-CN" sz="1600" dirty="0">
                <a:latin typeface="微软雅黑" panose="020B0503020204020204" pitchFamily="34" charset="-122"/>
                <a:ea typeface="微软雅黑" panose="020B0503020204020204" pitchFamily="34" charset="-122"/>
              </a:rPr>
              <a:t>OSI</a:t>
            </a:r>
            <a:r>
              <a:rPr lang="zh-CN" altLang="en-US" sz="1600" dirty="0">
                <a:latin typeface="微软雅黑" panose="020B0503020204020204" pitchFamily="34" charset="-122"/>
                <a:ea typeface="微软雅黑" panose="020B0503020204020204" pitchFamily="34" charset="-122"/>
              </a:rPr>
              <a:t>七层模型的定义，</a:t>
            </a: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属于数据链路层的服务，所以可以根据流量的源地址、目的地址、传输协议、服务类型等信息进行匹配；</a:t>
            </a:r>
          </a:p>
        </p:txBody>
      </p:sp>
      <p:grpSp>
        <p:nvGrpSpPr>
          <p:cNvPr id="65" name="组合 64">
            <a:extLst>
              <a:ext uri="{FF2B5EF4-FFF2-40B4-BE49-F238E27FC236}">
                <a16:creationId xmlns:a16="http://schemas.microsoft.com/office/drawing/2014/main" id="{420CDE63-4E23-4C66-A489-3561AB36D4C1}"/>
              </a:ext>
            </a:extLst>
          </p:cNvPr>
          <p:cNvGrpSpPr/>
          <p:nvPr/>
        </p:nvGrpSpPr>
        <p:grpSpPr>
          <a:xfrm>
            <a:off x="497496" y="3685354"/>
            <a:ext cx="603250" cy="699770"/>
            <a:chOff x="623443" y="1726565"/>
            <a:chExt cx="603250" cy="699770"/>
          </a:xfrm>
        </p:grpSpPr>
        <p:sp>
          <p:nvSpPr>
            <p:cNvPr id="66" name="六边形 65">
              <a:extLst>
                <a:ext uri="{FF2B5EF4-FFF2-40B4-BE49-F238E27FC236}">
                  <a16:creationId xmlns:a16="http://schemas.microsoft.com/office/drawing/2014/main" id="{619899DD-4511-4946-A2B4-56233FFC387F}"/>
                </a:ext>
              </a:extLst>
            </p:cNvPr>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23E8D552-7F68-48E1-83D6-70FB0A976EC8}"/>
                </a:ext>
              </a:extLst>
            </p:cNvPr>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8" name="文本框 67">
            <a:extLst>
              <a:ext uri="{FF2B5EF4-FFF2-40B4-BE49-F238E27FC236}">
                <a16:creationId xmlns:a16="http://schemas.microsoft.com/office/drawing/2014/main" id="{7D55B93B-ED25-4648-8723-49870F14D46B}"/>
              </a:ext>
            </a:extLst>
          </p:cNvPr>
          <p:cNvSpPr txBox="1"/>
          <p:nvPr/>
        </p:nvSpPr>
        <p:spPr>
          <a:xfrm>
            <a:off x="1192600" y="3695338"/>
            <a:ext cx="3576170" cy="679801"/>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一旦匹配成功，</a:t>
            </a:r>
            <a:r>
              <a:rPr lang="en-US" altLang="zh-CN" sz="1600" dirty="0">
                <a:latin typeface="微软雅黑" panose="020B0503020204020204" pitchFamily="34" charset="-122"/>
                <a:ea typeface="微软雅黑" panose="020B0503020204020204" pitchFamily="34" charset="-122"/>
              </a:rPr>
              <a:t>iptables</a:t>
            </a:r>
            <a:r>
              <a:rPr lang="zh-CN" altLang="en-US" sz="1600" dirty="0">
                <a:latin typeface="微软雅黑" panose="020B0503020204020204" pitchFamily="34" charset="-122"/>
                <a:ea typeface="微软雅黑" panose="020B0503020204020204" pitchFamily="34" charset="-122"/>
              </a:rPr>
              <a:t>就会根据策略规则所预设的动作来处理这些流量。</a:t>
            </a:r>
          </a:p>
        </p:txBody>
      </p:sp>
      <p:graphicFrame>
        <p:nvGraphicFramePr>
          <p:cNvPr id="3" name="表格 2">
            <a:extLst>
              <a:ext uri="{FF2B5EF4-FFF2-40B4-BE49-F238E27FC236}">
                <a16:creationId xmlns:a16="http://schemas.microsoft.com/office/drawing/2014/main" id="{16837278-9F97-4360-9136-AF324E4E6E48}"/>
              </a:ext>
            </a:extLst>
          </p:cNvPr>
          <p:cNvGraphicFramePr>
            <a:graphicFrameLocks noGrp="1"/>
          </p:cNvGraphicFramePr>
          <p:nvPr>
            <p:extLst>
              <p:ext uri="{D42A27DB-BD31-4B8C-83A1-F6EECF244321}">
                <p14:modId xmlns:p14="http://schemas.microsoft.com/office/powerpoint/2010/main" val="2248407861"/>
              </p:ext>
            </p:extLst>
          </p:nvPr>
        </p:nvGraphicFramePr>
        <p:xfrm>
          <a:off x="4977115" y="986906"/>
          <a:ext cx="6442738" cy="4777286"/>
        </p:xfrm>
        <a:graphic>
          <a:graphicData uri="http://schemas.openxmlformats.org/drawingml/2006/table">
            <a:tbl>
              <a:tblPr firstRow="1" firstCol="1" bandRow="1">
                <a:tableStyleId>{5C22544A-7EE6-4342-B048-85BDC9FD1C3A}</a:tableStyleId>
              </a:tblPr>
              <a:tblGrid>
                <a:gridCol w="1377457">
                  <a:extLst>
                    <a:ext uri="{9D8B030D-6E8A-4147-A177-3AD203B41FA5}">
                      <a16:colId xmlns:a16="http://schemas.microsoft.com/office/drawing/2014/main" val="664897579"/>
                    </a:ext>
                  </a:extLst>
                </a:gridCol>
                <a:gridCol w="5065281">
                  <a:extLst>
                    <a:ext uri="{9D8B030D-6E8A-4147-A177-3AD203B41FA5}">
                      <a16:colId xmlns:a16="http://schemas.microsoft.com/office/drawing/2014/main" val="2657794595"/>
                    </a:ext>
                  </a:extLst>
                </a:gridCol>
              </a:tblGrid>
              <a:tr h="539424">
                <a:tc>
                  <a:txBody>
                    <a:bodyPr/>
                    <a:lstStyle/>
                    <a:p>
                      <a:pPr algn="ctr"/>
                      <a:r>
                        <a:rPr lang="zh-CN" sz="1800" kern="100" dirty="0">
                          <a:effectLst/>
                          <a:latin typeface="微软雅黑" panose="020B0503020204020204" pitchFamily="34" charset="-122"/>
                          <a:ea typeface="微软雅黑" panose="020B0503020204020204" pitchFamily="34" charset="-122"/>
                        </a:rPr>
                        <a:t>参数</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tc>
                  <a:txBody>
                    <a:bodyPr/>
                    <a:lstStyle/>
                    <a:p>
                      <a:pPr algn="ctr"/>
                      <a:r>
                        <a:rPr lang="zh-CN" sz="1800" kern="100" dirty="0">
                          <a:effectLst/>
                          <a:latin typeface="微软雅黑" panose="020B0503020204020204" pitchFamily="34" charset="-122"/>
                          <a:ea typeface="微软雅黑" panose="020B0503020204020204" pitchFamily="34" charset="-122"/>
                        </a:rPr>
                        <a:t>作用</a:t>
                      </a:r>
                      <a:endParaRPr lang="zh-CN" sz="1800" dirty="0">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75075637"/>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-P</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设置默认策略</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141370089"/>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-F</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清空规则链</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953891338"/>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-L</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查看规则链</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311428629"/>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在规则链的末尾加入新规则</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22965616"/>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-I num</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在规则链的头部加入新规则</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785951132"/>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-D num</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删除某一条规则</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259364704"/>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-s</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匹配来源地址</a:t>
                      </a:r>
                      <a:r>
                        <a:rPr lang="en-US" sz="1600" b="0" kern="100" dirty="0">
                          <a:solidFill>
                            <a:schemeClr val="tx1"/>
                          </a:solidFill>
                          <a:effectLst/>
                          <a:latin typeface="微软雅黑" panose="020B0503020204020204" pitchFamily="34" charset="-122"/>
                          <a:ea typeface="微软雅黑" panose="020B0503020204020204" pitchFamily="34" charset="-122"/>
                        </a:rPr>
                        <a:t>IP/MASK</a:t>
                      </a:r>
                      <a:r>
                        <a:rPr lang="zh-CN" sz="1600" b="0" kern="100" dirty="0">
                          <a:solidFill>
                            <a:schemeClr val="tx1"/>
                          </a:solidFill>
                          <a:effectLst/>
                          <a:latin typeface="微软雅黑" panose="020B0503020204020204" pitchFamily="34" charset="-122"/>
                          <a:ea typeface="微软雅黑" panose="020B0503020204020204" pitchFamily="34" charset="-122"/>
                        </a:rPr>
                        <a:t>，加叹号“</a:t>
                      </a:r>
                      <a:r>
                        <a:rPr lang="en-US" sz="1600" b="0" kern="100" dirty="0">
                          <a:solidFill>
                            <a:schemeClr val="tx1"/>
                          </a:solidFill>
                          <a:effectLst/>
                          <a:latin typeface="微软雅黑" panose="020B0503020204020204" pitchFamily="34" charset="-122"/>
                          <a:ea typeface="微软雅黑" panose="020B0503020204020204" pitchFamily="34" charset="-122"/>
                        </a:rPr>
                        <a:t>!</a:t>
                      </a:r>
                      <a:r>
                        <a:rPr lang="zh-CN" sz="1600" b="0" kern="100" dirty="0">
                          <a:solidFill>
                            <a:schemeClr val="tx1"/>
                          </a:solidFill>
                          <a:effectLst/>
                          <a:latin typeface="微软雅黑" panose="020B0503020204020204" pitchFamily="34" charset="-122"/>
                          <a:ea typeface="微软雅黑" panose="020B0503020204020204" pitchFamily="34" charset="-122"/>
                        </a:rPr>
                        <a:t>”表示除这个</a:t>
                      </a:r>
                      <a:r>
                        <a:rPr lang="en-US" sz="1600" b="0" kern="100" dirty="0">
                          <a:solidFill>
                            <a:schemeClr val="tx1"/>
                          </a:solidFill>
                          <a:effectLst/>
                          <a:latin typeface="微软雅黑" panose="020B0503020204020204" pitchFamily="34" charset="-122"/>
                          <a:ea typeface="微软雅黑" panose="020B0503020204020204" pitchFamily="34" charset="-122"/>
                        </a:rPr>
                        <a:t>IP</a:t>
                      </a:r>
                      <a:r>
                        <a:rPr lang="zh-CN" sz="1600" b="0" kern="100" dirty="0">
                          <a:solidFill>
                            <a:schemeClr val="tx1"/>
                          </a:solidFill>
                          <a:effectLst/>
                          <a:latin typeface="微软雅黑" panose="020B0503020204020204" pitchFamily="34" charset="-122"/>
                          <a:ea typeface="微软雅黑" panose="020B0503020204020204" pitchFamily="34" charset="-122"/>
                        </a:rPr>
                        <a:t>外</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729498865"/>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-d</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匹配目标地址</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3902843211"/>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t>
                      </a:r>
                      <a:r>
                        <a:rPr lang="en-US" sz="1600" b="0" dirty="0" err="1">
                          <a:solidFill>
                            <a:schemeClr val="tx1"/>
                          </a:solidFill>
                          <a:effectLst/>
                          <a:latin typeface="微软雅黑" panose="020B0503020204020204" pitchFamily="34" charset="-122"/>
                          <a:ea typeface="微软雅黑" panose="020B0503020204020204" pitchFamily="34" charset="-122"/>
                        </a:rPr>
                        <a:t>i</a:t>
                      </a:r>
                      <a:r>
                        <a:rPr lang="zh-CN" sz="1600" b="0" kern="100" dirty="0">
                          <a:solidFill>
                            <a:schemeClr val="tx1"/>
                          </a:solidFill>
                          <a:effectLst/>
                          <a:latin typeface="微软雅黑" panose="020B0503020204020204" pitchFamily="34" charset="-122"/>
                          <a:ea typeface="微软雅黑" panose="020B0503020204020204" pitchFamily="34" charset="-122"/>
                        </a:rPr>
                        <a:t>网卡名称</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匹配从这块网卡流入的数据</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1853849699"/>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-o</a:t>
                      </a:r>
                      <a:r>
                        <a:rPr lang="zh-CN" sz="1600" b="0" kern="100" dirty="0">
                          <a:solidFill>
                            <a:schemeClr val="tx1"/>
                          </a:solidFill>
                          <a:effectLst/>
                          <a:latin typeface="微软雅黑" panose="020B0503020204020204" pitchFamily="34" charset="-122"/>
                          <a:ea typeface="微软雅黑" panose="020B0503020204020204" pitchFamily="34" charset="-122"/>
                        </a:rPr>
                        <a:t>网卡名称</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匹配从这块网卡流出的数据</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608911135"/>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-p</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匹配协议，如</a:t>
                      </a:r>
                      <a:r>
                        <a:rPr lang="en-US" sz="1600" b="0" kern="100" dirty="0">
                          <a:solidFill>
                            <a:schemeClr val="tx1"/>
                          </a:solidFill>
                          <a:effectLst/>
                          <a:latin typeface="微软雅黑" panose="020B0503020204020204" pitchFamily="34" charset="-122"/>
                          <a:ea typeface="微软雅黑" panose="020B0503020204020204" pitchFamily="34" charset="-122"/>
                        </a:rPr>
                        <a:t>TCP</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a:solidFill>
                            <a:schemeClr val="tx1"/>
                          </a:solidFill>
                          <a:effectLst/>
                          <a:latin typeface="微软雅黑" panose="020B0503020204020204" pitchFamily="34" charset="-122"/>
                          <a:ea typeface="微软雅黑" panose="020B0503020204020204" pitchFamily="34" charset="-122"/>
                        </a:rPr>
                        <a:t>UDP</a:t>
                      </a:r>
                      <a:r>
                        <a:rPr lang="zh-CN" sz="1600" b="0" kern="100" dirty="0">
                          <a:solidFill>
                            <a:schemeClr val="tx1"/>
                          </a:solidFill>
                          <a:effectLst/>
                          <a:latin typeface="微软雅黑" panose="020B0503020204020204" pitchFamily="34" charset="-122"/>
                          <a:ea typeface="微软雅黑" panose="020B0503020204020204" pitchFamily="34" charset="-122"/>
                        </a:rPr>
                        <a:t>、</a:t>
                      </a:r>
                      <a:r>
                        <a:rPr lang="en-US" sz="1600" b="0" kern="100" dirty="0">
                          <a:solidFill>
                            <a:schemeClr val="tx1"/>
                          </a:solidFill>
                          <a:effectLst/>
                          <a:latin typeface="微软雅黑" panose="020B0503020204020204" pitchFamily="34" charset="-122"/>
                          <a:ea typeface="微软雅黑" panose="020B0503020204020204" pitchFamily="34" charset="-122"/>
                        </a:rPr>
                        <a:t>ICMP</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708977060"/>
                  </a:ext>
                </a:extLst>
              </a:tr>
              <a:tr h="329786">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a:t>
                      </a:r>
                      <a:r>
                        <a:rPr lang="en-US" sz="1600" b="0" dirty="0" err="1">
                          <a:solidFill>
                            <a:schemeClr val="tx1"/>
                          </a:solidFill>
                          <a:effectLst/>
                          <a:latin typeface="微软雅黑" panose="020B0503020204020204" pitchFamily="34" charset="-122"/>
                          <a:ea typeface="微软雅黑" panose="020B0503020204020204" pitchFamily="34" charset="-122"/>
                        </a:rPr>
                        <a:t>dport</a:t>
                      </a:r>
                      <a:r>
                        <a:rPr lang="en-US" sz="1600" b="0" dirty="0">
                          <a:solidFill>
                            <a:schemeClr val="tx1"/>
                          </a:solidFill>
                          <a:effectLst/>
                          <a:latin typeface="微软雅黑" panose="020B0503020204020204" pitchFamily="34" charset="-122"/>
                          <a:ea typeface="微软雅黑" panose="020B0503020204020204" pitchFamily="34" charset="-122"/>
                        </a:rPr>
                        <a:t> num</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E7EBF4"/>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匹配目标端口号</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386583351"/>
                  </a:ext>
                </a:extLst>
              </a:tr>
              <a:tr h="325673">
                <a:tc>
                  <a:txBody>
                    <a:bodyPr/>
                    <a:lstStyle/>
                    <a:p>
                      <a:pPr algn="just"/>
                      <a:r>
                        <a:rPr lang="en-US" sz="1600" b="0" dirty="0">
                          <a:solidFill>
                            <a:schemeClr val="tx1"/>
                          </a:solidFill>
                          <a:effectLst/>
                          <a:latin typeface="微软雅黑" panose="020B0503020204020204" pitchFamily="34" charset="-122"/>
                          <a:ea typeface="微软雅黑" panose="020B0503020204020204" pitchFamily="34" charset="-122"/>
                        </a:rPr>
                        <a:t>--sport num</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solidFill>
                      <a:srgbClr val="CBD5E8"/>
                    </a:solidFill>
                  </a:tcPr>
                </a:tc>
                <a:tc>
                  <a:txBody>
                    <a:bodyPr/>
                    <a:lstStyle/>
                    <a:p>
                      <a:pPr algn="just"/>
                      <a:r>
                        <a:rPr lang="zh-CN" sz="1600" b="0" kern="100" dirty="0">
                          <a:solidFill>
                            <a:schemeClr val="tx1"/>
                          </a:solidFill>
                          <a:effectLst/>
                          <a:latin typeface="微软雅黑" panose="020B0503020204020204" pitchFamily="34" charset="-122"/>
                          <a:ea typeface="微软雅黑" panose="020B0503020204020204" pitchFamily="34" charset="-122"/>
                        </a:rPr>
                        <a:t>匹配来源端口号</a:t>
                      </a:r>
                      <a:endParaRPr lang="zh-CN" sz="1600" b="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chorCtr="1"/>
                </a:tc>
                <a:extLst>
                  <a:ext uri="{0D108BD9-81ED-4DB2-BD59-A6C34878D82A}">
                    <a16:rowId xmlns:a16="http://schemas.microsoft.com/office/drawing/2014/main" val="2517516305"/>
                  </a:ext>
                </a:extLst>
              </a:tr>
            </a:tbl>
          </a:graphicData>
        </a:graphic>
      </p:graphicFrame>
      <p:sp>
        <p:nvSpPr>
          <p:cNvPr id="69" name="文本框 68">
            <a:extLst>
              <a:ext uri="{FF2B5EF4-FFF2-40B4-BE49-F238E27FC236}">
                <a16:creationId xmlns:a16="http://schemas.microsoft.com/office/drawing/2014/main" id="{2738A7AD-7BE4-4594-813C-D87B22A4D1C1}"/>
              </a:ext>
            </a:extLst>
          </p:cNvPr>
          <p:cNvSpPr txBox="1"/>
          <p:nvPr/>
        </p:nvSpPr>
        <p:spPr>
          <a:xfrm>
            <a:off x="6118869" y="5939393"/>
            <a:ext cx="4159230" cy="369332"/>
          </a:xfrm>
          <a:prstGeom prst="rect">
            <a:avLst/>
          </a:prstGeom>
          <a:noFill/>
        </p:spPr>
        <p:txBody>
          <a:bodyPr wrap="square">
            <a:spAutoFit/>
          </a:bodyPr>
          <a:lstStyle/>
          <a:p>
            <a:pPr algn="ctr"/>
            <a:r>
              <a:rPr lang="en-US" altLang="zh-CN" sz="1800" kern="100" dirty="0">
                <a:effectLst/>
                <a:latin typeface="微软雅黑" panose="020B0503020204020204" pitchFamily="34" charset="-122"/>
                <a:ea typeface="微软雅黑" panose="020B0503020204020204" pitchFamily="34" charset="-122"/>
              </a:rPr>
              <a:t>iptables</a:t>
            </a:r>
            <a:r>
              <a:rPr lang="zh-CN" altLang="en-US" sz="1800" kern="100" dirty="0">
                <a:effectLst/>
                <a:latin typeface="微软雅黑" panose="020B0503020204020204" pitchFamily="34" charset="-122"/>
                <a:ea typeface="微软雅黑" panose="020B0503020204020204" pitchFamily="34" charset="-122"/>
              </a:rPr>
              <a:t>中常用的参数以及作用</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29324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4548</TotalTime>
  <Words>2880</Words>
  <Application>Microsoft Office PowerPoint</Application>
  <PresentationFormat>宽屏</PresentationFormat>
  <Paragraphs>387</Paragraphs>
  <Slides>38</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等线</vt:lpstr>
      <vt:lpstr>思源黑体 CN Bold</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郭 荣</cp:lastModifiedBy>
  <cp:revision>838</cp:revision>
  <dcterms:created xsi:type="dcterms:W3CDTF">2015-03-26T07:55:48Z</dcterms:created>
  <dcterms:modified xsi:type="dcterms:W3CDTF">2021-09-13T07:36:04Z</dcterms:modified>
  <cp:category>PPTS</cp:category>
</cp:coreProperties>
</file>